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764" r:id="rId3"/>
    <p:sldId id="800" r:id="rId4"/>
    <p:sldId id="801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879" r:id="rId34"/>
    <p:sldId id="880" r:id="rId35"/>
    <p:sldId id="881" r:id="rId36"/>
    <p:sldId id="882" r:id="rId37"/>
    <p:sldId id="883" r:id="rId38"/>
    <p:sldId id="884" r:id="rId39"/>
    <p:sldId id="885" r:id="rId40"/>
    <p:sldId id="886" r:id="rId41"/>
    <p:sldId id="887" r:id="rId42"/>
    <p:sldId id="888" r:id="rId43"/>
    <p:sldId id="889" r:id="rId44"/>
    <p:sldId id="890" r:id="rId45"/>
    <p:sldId id="891" r:id="rId46"/>
    <p:sldId id="892" r:id="rId47"/>
    <p:sldId id="893" r:id="rId48"/>
    <p:sldId id="894" r:id="rId49"/>
    <p:sldId id="895" r:id="rId50"/>
    <p:sldId id="896" r:id="rId51"/>
    <p:sldId id="897" r:id="rId52"/>
    <p:sldId id="898" r:id="rId53"/>
    <p:sldId id="807" r:id="rId54"/>
    <p:sldId id="629" r:id="rId55"/>
    <p:sldId id="633" r:id="rId56"/>
    <p:sldId id="808" r:id="rId57"/>
    <p:sldId id="809" r:id="rId58"/>
    <p:sldId id="810" r:id="rId59"/>
    <p:sldId id="811" r:id="rId60"/>
    <p:sldId id="813" r:id="rId61"/>
    <p:sldId id="776" r:id="rId62"/>
    <p:sldId id="763" r:id="rId63"/>
    <p:sldId id="630" r:id="rId64"/>
    <p:sldId id="653" r:id="rId65"/>
    <p:sldId id="631" r:id="rId66"/>
    <p:sldId id="658" r:id="rId67"/>
    <p:sldId id="640" r:id="rId68"/>
    <p:sldId id="660" r:id="rId69"/>
    <p:sldId id="669" r:id="rId70"/>
    <p:sldId id="940" r:id="rId71"/>
    <p:sldId id="941" r:id="rId72"/>
    <p:sldId id="942" r:id="rId73"/>
    <p:sldId id="943" r:id="rId74"/>
    <p:sldId id="944" r:id="rId75"/>
    <p:sldId id="945" r:id="rId76"/>
    <p:sldId id="946" r:id="rId77"/>
    <p:sldId id="948" r:id="rId78"/>
    <p:sldId id="949" r:id="rId79"/>
    <p:sldId id="950" r:id="rId80"/>
    <p:sldId id="951" r:id="rId81"/>
    <p:sldId id="952" r:id="rId82"/>
    <p:sldId id="953" r:id="rId83"/>
    <p:sldId id="954" r:id="rId84"/>
    <p:sldId id="955" r:id="rId85"/>
    <p:sldId id="956" r:id="rId86"/>
    <p:sldId id="957" r:id="rId87"/>
    <p:sldId id="958" r:id="rId88"/>
    <p:sldId id="959" r:id="rId89"/>
    <p:sldId id="960" r:id="rId90"/>
    <p:sldId id="961" r:id="rId91"/>
    <p:sldId id="970" r:id="rId92"/>
    <p:sldId id="962" r:id="rId93"/>
    <p:sldId id="963" r:id="rId94"/>
    <p:sldId id="964" r:id="rId95"/>
    <p:sldId id="965" r:id="rId96"/>
    <p:sldId id="966" r:id="rId97"/>
    <p:sldId id="967" r:id="rId98"/>
    <p:sldId id="968" r:id="rId99"/>
    <p:sldId id="969" r:id="rId100"/>
    <p:sldId id="971" r:id="rId101"/>
    <p:sldId id="972" r:id="rId102"/>
    <p:sldId id="973" r:id="rId103"/>
    <p:sldId id="974" r:id="rId104"/>
    <p:sldId id="975" r:id="rId105"/>
    <p:sldId id="976" r:id="rId106"/>
    <p:sldId id="977" r:id="rId107"/>
    <p:sldId id="978" r:id="rId108"/>
    <p:sldId id="979" r:id="rId109"/>
    <p:sldId id="980" r:id="rId110"/>
    <p:sldId id="981" r:id="rId111"/>
    <p:sldId id="947" r:id="rId112"/>
  </p:sldIdLst>
  <p:sldSz cx="9144000" cy="6858000" type="screen4x3"/>
  <p:notesSz cx="987266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4069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279157" cy="340806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91" y="3"/>
            <a:ext cx="4279157" cy="340806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D59ECF17-6A99-4086-90B3-DD21ACFE4F9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56873"/>
            <a:ext cx="4279157" cy="340806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91" y="6456873"/>
            <a:ext cx="4279157" cy="340806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7A874984-E547-4C56-89F9-1B3A2A79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3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279230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30" y="3"/>
            <a:ext cx="4279230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11175"/>
            <a:ext cx="3392487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811" y="3229447"/>
            <a:ext cx="7899052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699"/>
            <a:ext cx="4279230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30" y="6456699"/>
            <a:ext cx="4279230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6064E2B-D41C-4153-99CF-3644930F0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41627B2742A702A47F77E702B27D4AEE0ECE9BF69286493B633294441A8118EAE3C6858B102DF68YCfFL" TargetMode="External"/><Relationship Id="rId3" Type="http://schemas.openxmlformats.org/officeDocument/2006/relationships/hyperlink" Target="consultantplus://offline/ref=E41627B2742A702A47F77E702B27D4AEE3EBE3BE62256493B633294441A8118EAE3C6858B503YDf6L" TargetMode="External"/><Relationship Id="rId7" Type="http://schemas.openxmlformats.org/officeDocument/2006/relationships/hyperlink" Target="consultantplus://offline/ref=E41627B2742A702A47F77E702B27D4AEE3EBE1B867296493B633294441A8118EAE3C685BYBf4L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E41627B2742A702A47F77E702B27D4AEE3EBE1B867296493B633294441A8118EAE3C6858B102DF6CYCfEL" TargetMode="External"/><Relationship Id="rId11" Type="http://schemas.openxmlformats.org/officeDocument/2006/relationships/hyperlink" Target="consultantplus://offline/ref=E41627B2742A702A47F77E702B27D4AEE0EDE5BF60296493B633294441A8118EAE3C6858B102DF69YCf0L" TargetMode="External"/><Relationship Id="rId5" Type="http://schemas.openxmlformats.org/officeDocument/2006/relationships/hyperlink" Target="consultantplus://offline/ref=E41627B2742A702A47F77E702B27D4AEE3EBE3BE62256493B633294441A8118EAE3C685DB105YDfAL" TargetMode="External"/><Relationship Id="rId10" Type="http://schemas.openxmlformats.org/officeDocument/2006/relationships/hyperlink" Target="consultantplus://offline/ref=E41627B2742A702A47F77E702B27D4AEE3EBE3BE62256493B633294441A8118EAE3C6858B100D661YCfEL" TargetMode="External"/><Relationship Id="rId4" Type="http://schemas.openxmlformats.org/officeDocument/2006/relationships/hyperlink" Target="consultantplus://offline/ref=E41627B2742A702A47F77E702B27D4AEE3EBE3BE62256493B633294441A8118EAE3C685DB104YDf6L" TargetMode="External"/><Relationship Id="rId9" Type="http://schemas.openxmlformats.org/officeDocument/2006/relationships/hyperlink" Target="consultantplus://offline/ref=E41627B2742A702A47F77E702B27D4AEE0ECE9BF69286493B633294441A8118EAE3C6858B102DF6BYCf6L" TargetMode="External"/></Relationships>
</file>

<file path=ppt/notesSlides/_rels/notesSlide5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41627B2742A702A47F77E702B27D4AEE0ECE9BF69286493B633294441A8118EAE3C6858B102DF68YCfFL" TargetMode="External"/><Relationship Id="rId13" Type="http://schemas.openxmlformats.org/officeDocument/2006/relationships/hyperlink" Target="consultantplus://offline/ref=037C0B09492B51F1F83CBE25D3274DEB8A5DF55716C4161E19136E5FiB7CL" TargetMode="External"/><Relationship Id="rId3" Type="http://schemas.openxmlformats.org/officeDocument/2006/relationships/hyperlink" Target="consultantplus://offline/ref=E41627B2742A702A47F77E702B27D4AEE3EBE3BE62256493B633294441A8118EAE3C6858B503YDf6L" TargetMode="External"/><Relationship Id="rId7" Type="http://schemas.openxmlformats.org/officeDocument/2006/relationships/hyperlink" Target="consultantplus://offline/ref=E41627B2742A702A47F77E702B27D4AEE3EBE1B867296493B633294441A8118EAE3C685BYBf4L" TargetMode="External"/><Relationship Id="rId12" Type="http://schemas.openxmlformats.org/officeDocument/2006/relationships/hyperlink" Target="consultantplus://offline/ref=037C0B09492B51F1F83CBE25D3274DEB8F5DFB5611C74B14114A625DBB181ABB78E9D3EBD1AB51FEi07BL" TargetMode="External"/><Relationship Id="rId17" Type="http://schemas.openxmlformats.org/officeDocument/2006/relationships/hyperlink" Target="consultantplus://offline/ref=037C0B09492B51F1F83CBE25D3274DEB8F5DF45610CC4B14114A625DBB181ABB78E9D3EBD1AB53FCi071L" TargetMode="External"/><Relationship Id="rId2" Type="http://schemas.openxmlformats.org/officeDocument/2006/relationships/slide" Target="../slides/slide57.xml"/><Relationship Id="rId16" Type="http://schemas.openxmlformats.org/officeDocument/2006/relationships/hyperlink" Target="consultantplus://offline/ref=037C0B09492B51F1F83CBE25D3274DEB8F5DF45610CC4B14114A625DBB181ABB78E9D3EBD1AB53FCi072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E41627B2742A702A47F77E702B27D4AEE3EBE1B867296493B633294441A8118EAE3C6858B102DF6CYCfEL" TargetMode="External"/><Relationship Id="rId11" Type="http://schemas.openxmlformats.org/officeDocument/2006/relationships/hyperlink" Target="consultantplus://offline/ref=E41627B2742A702A47F77E702B27D4AEE0EDE5BF60296493B633294441A8118EAE3C6858B102DF69YCf0L" TargetMode="External"/><Relationship Id="rId5" Type="http://schemas.openxmlformats.org/officeDocument/2006/relationships/hyperlink" Target="consultantplus://offline/ref=E41627B2742A702A47F77E702B27D4AEE3EBE3BE62256493B633294441A8118EAE3C685DB105YDfAL" TargetMode="External"/><Relationship Id="rId15" Type="http://schemas.openxmlformats.org/officeDocument/2006/relationships/hyperlink" Target="consultantplus://offline/ref=037C0B09492B51F1F83CBE25D3274DEB8F51F05314CD4B14114A625DBB181ABB78E9D3EBD1AB51FCi073L" TargetMode="External"/><Relationship Id="rId10" Type="http://schemas.openxmlformats.org/officeDocument/2006/relationships/hyperlink" Target="consultantplus://offline/ref=E41627B2742A702A47F77E702B27D4AEE3EBE3BE62256493B633294441A8118EAE3C6858B100D661YCfEL" TargetMode="External"/><Relationship Id="rId4" Type="http://schemas.openxmlformats.org/officeDocument/2006/relationships/hyperlink" Target="consultantplus://offline/ref=E41627B2742A702A47F77E702B27D4AEE3EBE3BE62256493B633294441A8118EAE3C685DB104YDf6L" TargetMode="External"/><Relationship Id="rId9" Type="http://schemas.openxmlformats.org/officeDocument/2006/relationships/hyperlink" Target="consultantplus://offline/ref=E41627B2742A702A47F77E702B27D4AEE0ECE9BF69286493B633294441A8118EAE3C6858B102DF6BYCf6L" TargetMode="External"/><Relationship Id="rId14" Type="http://schemas.openxmlformats.org/officeDocument/2006/relationships/hyperlink" Target="consultantplus://offline/ref=037C0B09492B51F1F83CBE25D3274DEB895DF35410C4161E19136E5FBC1745AC7FA0DFEAD1AB50iF7DL" TargetMode="External"/></Relationships>
</file>

<file path=ppt/notesSlides/_rels/notes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61266/3d0cac60971a511280cbba229d9b6329c07731f7/#dst101253" TargetMode="External"/><Relationship Id="rId3" Type="http://schemas.openxmlformats.org/officeDocument/2006/relationships/hyperlink" Target="http://www.consultant.ru/document/cons_doc_LAW_34683/7f620a454c887c9e40ba27275b7e5827e2fbd1d7/#dst100556" TargetMode="External"/><Relationship Id="rId7" Type="http://schemas.openxmlformats.org/officeDocument/2006/relationships/hyperlink" Target="http://www.consultant.ru/document/cons_doc_LAW_26528/#dst100161" TargetMode="External"/><Relationship Id="rId12" Type="http://schemas.openxmlformats.org/officeDocument/2006/relationships/hyperlink" Target="http://www.consultant.ru/document/cons_doc_LAW_200725/3d0cac60971a511280cbba229d9b6329c07731f7/#dst100024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onsultant.ru/document/cons_doc_LAW_34683/6a7ba42d8fda3a1ba186a9eb5c806921998ae7d1/#dst510" TargetMode="External"/><Relationship Id="rId11" Type="http://schemas.openxmlformats.org/officeDocument/2006/relationships/hyperlink" Target="http://www.consultant.ru/document/cons_doc_LAW_34683/728d83d6477d13d030ee7f988e1b86bd23fb960b/#dst2225" TargetMode="External"/><Relationship Id="rId5" Type="http://schemas.openxmlformats.org/officeDocument/2006/relationships/hyperlink" Target="http://www.consultant.ru/document/cons_doc_LAW_39331/7641925ce1b6a2925890ca26c0a12dbea80ee322/#dst100733" TargetMode="External"/><Relationship Id="rId10" Type="http://schemas.openxmlformats.org/officeDocument/2006/relationships/hyperlink" Target="http://www.consultant.ru/document/cons_doc_LAW_34683/4fca757f6ac63e76a82d34beb5d291c980c4a40d/#dst1087" TargetMode="External"/><Relationship Id="rId4" Type="http://schemas.openxmlformats.org/officeDocument/2006/relationships/hyperlink" Target="http://www.consultant.ru/document/cons_doc_LAW_61266/3d0cac60971a511280cbba229d9b6329c07731f7/#dst101252" TargetMode="External"/><Relationship Id="rId9" Type="http://schemas.openxmlformats.org/officeDocument/2006/relationships/hyperlink" Target="http://www.consultant.ru/document/cons_doc_LAW_200725/3d0cac60971a511280cbba229d9b6329c07731f7/#dst100023" TargetMode="Externa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58CAB31515288794DF7E03DD80B051D0CFF048736FCDD68AE8C58E3F613B61F5C4CEB95B54F9CED0v2X4I" TargetMode="External"/><Relationship Id="rId3" Type="http://schemas.openxmlformats.org/officeDocument/2006/relationships/hyperlink" Target="consultantplus://offline/ref=A7F20066F62DCE39F71B44A1781D80786D1A4C535C39DD0815A3DF4ED5235A2EAA269FDFD2y708H" TargetMode="External"/><Relationship Id="rId7" Type="http://schemas.openxmlformats.org/officeDocument/2006/relationships/hyperlink" Target="consultantplus://offline/ref=11FA1D34BB8D15F6338254F575F901775CB3E299819168752EA55E0260F14E32B5B6B56A48E7C6A9JB76H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11FA1D34BB8D15F6338254F575F901775CB3E299819168752EA55E0260F14E32B5B6B56A48E7C8A1JB79H" TargetMode="External"/><Relationship Id="rId5" Type="http://schemas.openxmlformats.org/officeDocument/2006/relationships/hyperlink" Target="consultantplus://offline/ref=11FA1D34BB8D15F6338254F575F901775CB3E299819168752EA55E0260F14E32B5B6B56A48E7C8A0JB76H" TargetMode="External"/><Relationship Id="rId4" Type="http://schemas.openxmlformats.org/officeDocument/2006/relationships/hyperlink" Target="consultantplus://offline/ref=11FA1D34BB8D15F6338254F575F901775CB3E299819168752EA55E0260F14E32B5B6B56A48E6C0A1JB7FH" TargetMode="Externa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5ACB9-68AB-48B1-A89C-D135AE4868A7}" type="slidenum">
              <a:rPr kumimoji="0" lang="ru-RU" sz="1200"/>
              <a:pPr eaLnBrk="1" hangingPunct="1"/>
              <a:t>1</a:t>
            </a:fld>
            <a:endParaRPr kumimoji="0" lang="ru-RU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7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85612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5480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561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393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757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009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818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107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275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108</a:t>
            </a:fld>
            <a:endParaRPr kumimoji="0" lang="ru-RU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818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109</a:t>
            </a:fld>
            <a:endParaRPr kumimoji="0" lang="ru-RU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5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514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110</a:t>
            </a:fld>
            <a:endParaRPr kumimoji="0" lang="ru-RU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519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111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6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1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3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1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8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9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6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19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4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2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1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0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18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44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0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69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45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18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11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6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3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Гражданское законодательство определяет правовое положение участников гражданского оборота, основания возникновения и порядок осуществления права собственности и других вещных прав, прав на результаты интеллектуальной деятельности и приравненные к ним средства индивидуализации (интеллектуальных прав), регулирует отношения, связанные с участием в корпоративных организациях или с управлением ими (корпоративные отношения), договорные и иные обязательства, а также другие имущественные и личные неимущественные отношения, основанные на равенстве, автономии воли и имущественной самостоятельности участников.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67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71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06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6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49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70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97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46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75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82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4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9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9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21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28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07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72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837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64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0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8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39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12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85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491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5ACB9-68AB-48B1-A89C-D135AE4868A7}" type="slidenum">
              <a:rPr kumimoji="0" lang="ru-RU" sz="1200"/>
              <a:pPr eaLnBrk="1" hangingPunct="1"/>
              <a:t>53</a:t>
            </a:fld>
            <a:endParaRPr kumimoji="0" lang="ru-RU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55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54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90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55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98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56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sz="1000" dirty="0"/>
          </a:p>
          <a:p>
            <a:r>
              <a:rPr lang="ru-RU" dirty="0"/>
              <a:t>Такая информация имеется в реестре дисквалифицированных лиц (далее - реестр) и предоставляется в виде выписки, содержащей сведения о дисквалифицированном лице, либо в виде справки об отсутствии информации. Данные выводы следуют из </a:t>
            </a:r>
            <a:r>
              <a:rPr lang="ru-RU" dirty="0" err="1">
                <a:hlinkClick r:id="rId3"/>
              </a:rPr>
              <a:t>абз</a:t>
            </a:r>
            <a:r>
              <a:rPr lang="ru-RU" dirty="0">
                <a:hlinkClick r:id="rId3"/>
              </a:rPr>
              <a:t>. 2 ч. 2, </a:t>
            </a:r>
            <a:r>
              <a:rPr lang="ru-RU" dirty="0" err="1">
                <a:hlinkClick r:id="rId4"/>
              </a:rPr>
              <a:t>абз</a:t>
            </a:r>
            <a:r>
              <a:rPr lang="ru-RU" dirty="0">
                <a:hlinkClick r:id="rId4"/>
              </a:rPr>
              <a:t>. 1, </a:t>
            </a:r>
            <a:r>
              <a:rPr lang="ru-RU" dirty="0">
                <a:hlinkClick r:id="rId5"/>
              </a:rPr>
              <a:t>7 ч. 3 ст. 32.11 КоАП РФ, </a:t>
            </a:r>
            <a:r>
              <a:rPr lang="ru-RU" dirty="0" err="1">
                <a:hlinkClick r:id="rId6"/>
              </a:rPr>
              <a:t>пп</a:t>
            </a:r>
            <a:r>
              <a:rPr lang="ru-RU" dirty="0">
                <a:hlinkClick r:id="rId6"/>
              </a:rPr>
              <a:t>. 5.5, </a:t>
            </a:r>
            <a:r>
              <a:rPr lang="ru-RU" dirty="0">
                <a:hlinkClick r:id="rId7"/>
              </a:rPr>
              <a:t>5.5.13 п. 5 Положения о Федеральной налоговой службе (утв. Постановлением Правительства РФ от 30.09.2004 N 506), </a:t>
            </a:r>
            <a:r>
              <a:rPr lang="ru-RU" dirty="0" err="1">
                <a:hlinkClick r:id="rId8"/>
              </a:rPr>
              <a:t>абз</a:t>
            </a:r>
            <a:r>
              <a:rPr lang="ru-RU" dirty="0">
                <a:hlinkClick r:id="rId8"/>
              </a:rPr>
              <a:t>. 1, </a:t>
            </a:r>
            <a:r>
              <a:rPr lang="ru-RU" dirty="0">
                <a:hlinkClick r:id="rId9"/>
              </a:rPr>
              <a:t>2 п. 3 Порядка предоставления сведений, содержащихся в реестре дисквалифицированных лиц (утв. в соответствии со </a:t>
            </a:r>
            <a:r>
              <a:rPr lang="ru-RU" dirty="0">
                <a:hlinkClick r:id="rId10"/>
              </a:rPr>
              <a:t>ст. 32.11 КоАП РФ и </a:t>
            </a:r>
            <a:r>
              <a:rPr lang="ru-RU" dirty="0">
                <a:hlinkClick r:id="rId11"/>
              </a:rPr>
              <a:t>п. 2 Постановления Правительства Российской Федерации от 03.07.2014 N 615 Приказом ФНС России от 31.12.2014 N НД-7-14/700@; далее - Порядок).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549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57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sz="1000" dirty="0"/>
          </a:p>
          <a:p>
            <a:r>
              <a:rPr lang="ru-RU" dirty="0"/>
              <a:t>Такая информация имеется в реестре дисквалифицированных лиц (далее - реестр) и предоставляется в виде выписки, содержащей сведения о дисквалифицированном лице, либо в виде справки об отсутствии информации. Данные выводы следуют из </a:t>
            </a:r>
            <a:r>
              <a:rPr lang="ru-RU" dirty="0" err="1">
                <a:hlinkClick r:id="rId3"/>
              </a:rPr>
              <a:t>абз</a:t>
            </a:r>
            <a:r>
              <a:rPr lang="ru-RU" dirty="0">
                <a:hlinkClick r:id="rId3"/>
              </a:rPr>
              <a:t>. 2 ч. 2, </a:t>
            </a:r>
            <a:r>
              <a:rPr lang="ru-RU" dirty="0" err="1">
                <a:hlinkClick r:id="rId4"/>
              </a:rPr>
              <a:t>абз</a:t>
            </a:r>
            <a:r>
              <a:rPr lang="ru-RU" dirty="0">
                <a:hlinkClick r:id="rId4"/>
              </a:rPr>
              <a:t>. 1, </a:t>
            </a:r>
            <a:r>
              <a:rPr lang="ru-RU" dirty="0">
                <a:hlinkClick r:id="rId5"/>
              </a:rPr>
              <a:t>7 ч. 3 ст. 32.11 КоАП РФ, </a:t>
            </a:r>
            <a:r>
              <a:rPr lang="ru-RU" dirty="0" err="1">
                <a:hlinkClick r:id="rId6"/>
              </a:rPr>
              <a:t>пп</a:t>
            </a:r>
            <a:r>
              <a:rPr lang="ru-RU" dirty="0">
                <a:hlinkClick r:id="rId6"/>
              </a:rPr>
              <a:t>. 5.5, </a:t>
            </a:r>
            <a:r>
              <a:rPr lang="ru-RU" dirty="0">
                <a:hlinkClick r:id="rId7"/>
              </a:rPr>
              <a:t>5.5.13 п. 5 Положения о Федеральной налоговой службе (утв. Постановлением Правительства РФ от 30.09.2004 N 506), </a:t>
            </a:r>
            <a:r>
              <a:rPr lang="ru-RU" dirty="0" err="1">
                <a:hlinkClick r:id="rId8"/>
              </a:rPr>
              <a:t>абз</a:t>
            </a:r>
            <a:r>
              <a:rPr lang="ru-RU" dirty="0">
                <a:hlinkClick r:id="rId8"/>
              </a:rPr>
              <a:t>. 1, </a:t>
            </a:r>
            <a:r>
              <a:rPr lang="ru-RU" dirty="0">
                <a:hlinkClick r:id="rId9"/>
              </a:rPr>
              <a:t>2 п. 3 Порядка предоставления сведений, содержащихся в реестре дисквалифицированных лиц (утв. в соответствии со </a:t>
            </a:r>
            <a:r>
              <a:rPr lang="ru-RU" dirty="0">
                <a:hlinkClick r:id="rId10"/>
              </a:rPr>
              <a:t>ст. 32.11 КоАП РФ и </a:t>
            </a:r>
            <a:r>
              <a:rPr lang="ru-RU" dirty="0">
                <a:hlinkClick r:id="rId11"/>
              </a:rPr>
              <a:t>п. 2 Постановления Правительства Российской Федерации от 03.07.2014 N 615 Приказом ФНС России от 31.12.2014 N НД-7-14/700@; далее - Порядок).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hlinkClick r:id="rId12"/>
              </a:rPr>
              <a:t>место работы, а в случае, когда работник принимается для работы в филиале, представительстве или ином обособленном структурном подразделении организации, расположенном в другой местности, - место работы с указанием обособленного структурного подразделения и его местонахождения;</a:t>
            </a:r>
          </a:p>
          <a:p>
            <a:r>
              <a:rPr lang="ru-RU" dirty="0"/>
              <a:t>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работы). Если в соответствии с настоящим Кодексом, иными федеральными законами с выполнением работ по определенным должностям, профессиям, специальностям связано предоставление компенсаций и льгот либо наличие ограничений,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</a:t>
            </a:r>
            <a:r>
              <a:rPr lang="ru-RU" dirty="0">
                <a:hlinkClick r:id="rId13"/>
              </a:rPr>
              <a:t>порядке, устанавливаемом Правительством Российской Федерации, или соответствующим положениям профессиональных стандартов;</a:t>
            </a:r>
          </a:p>
          <a:p>
            <a:r>
              <a:rPr lang="ru-RU" dirty="0"/>
              <a:t>(в ред. Федеральных законов от 28.02.2008 </a:t>
            </a:r>
            <a:r>
              <a:rPr lang="ru-RU" dirty="0">
                <a:hlinkClick r:id="rId14"/>
              </a:rPr>
              <a:t>N 13-ФЗ, от 03.12.2012 </a:t>
            </a:r>
            <a:r>
              <a:rPr lang="ru-RU" dirty="0">
                <a:hlinkClick r:id="rId15"/>
              </a:rPr>
              <a:t>N 236-ФЗ)</a:t>
            </a:r>
          </a:p>
          <a:p>
            <a:r>
              <a:rPr lang="ru-RU" dirty="0"/>
              <a:t>дата начала работы, а в случае, когда заключается срочный трудовой договор, - также срок его действия и обстоятельства (причины), послужившие основанием для заключения срочного трудового договора в соответствии с настоящим Кодексом или иным федеральным законом;</a:t>
            </a:r>
          </a:p>
          <a:p>
            <a:r>
              <a:rPr lang="ru-RU" dirty="0"/>
              <a:t>условия оплаты труда (в том числе размер тарифной ставки или оклада (должностного оклада) работника, доплаты, надбавки и поощрительные выплаты);</a:t>
            </a:r>
          </a:p>
          <a:p>
            <a:r>
              <a:rPr lang="ru-RU" dirty="0"/>
              <a:t>режим рабочего времени и времени отдыха (если для данного работника он отличается от общих правил, действующих у данного работодателя);</a:t>
            </a:r>
          </a:p>
          <a:p>
            <a:r>
              <a:rPr lang="ru-RU" dirty="0"/>
              <a:t>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месте;</a:t>
            </a:r>
          </a:p>
          <a:p>
            <a:r>
              <a:rPr lang="ru-RU" dirty="0"/>
              <a:t>(в ред. Федерального </a:t>
            </a:r>
            <a:r>
              <a:rPr lang="ru-RU" dirty="0">
                <a:hlinkClick r:id="rId16"/>
              </a:rPr>
              <a:t>закона от 28.12.2013 N 421-ФЗ)</a:t>
            </a:r>
          </a:p>
          <a:p>
            <a:r>
              <a:rPr lang="ru-RU" dirty="0"/>
              <a:t>условия, определяющие в необходимых случаях характер работы (подвижной, разъездной, в пути, другой характер работы);</a:t>
            </a:r>
          </a:p>
          <a:p>
            <a:r>
              <a:rPr lang="ru-RU" dirty="0"/>
              <a:t>условия труда на рабочем месте;</a:t>
            </a:r>
          </a:p>
          <a:p>
            <a:r>
              <a:rPr lang="ru-RU" dirty="0"/>
              <a:t>(абзац введен Федеральным </a:t>
            </a:r>
            <a:r>
              <a:rPr lang="ru-RU" dirty="0">
                <a:hlinkClick r:id="rId17"/>
              </a:rPr>
              <a:t>законом от 28.12.2013 N 421-ФЗ)</a:t>
            </a:r>
          </a:p>
          <a:p>
            <a:r>
              <a:rPr lang="ru-RU" dirty="0"/>
              <a:t>условие об обязательном социальном страховании работника в соответствии с настоящим Кодексом и иными федеральными законами;</a:t>
            </a:r>
          </a:p>
          <a:p>
            <a:r>
              <a:rPr lang="ru-RU" dirty="0"/>
              <a:t>другие условия в случаях, предусмотренных трудовым законодательством и иными нормативными правовыми актами, содержащими нормы трудового права.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904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58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Помимо оснований, предусмотренных настоящим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3"/>
              </a:rPr>
              <a:t>Кодексом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и иными федеральными законами, трудовой договор с руководителем организации прекращается по следующим основаниям: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(в ред. Федерального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4"/>
              </a:rPr>
              <a:t>закона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от 30.06.2006 N 90-ФЗ)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(см. текст в предыдущей редакции)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1) в связи с отстранением от должности руководителя организации - должника в соответствии с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5"/>
              </a:rPr>
              <a:t>законодательством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о несостоятельности (банкротстве);</a:t>
            </a:r>
          </a:p>
          <a:p>
            <a:r>
              <a:rPr kumimoji="1"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КонсультантПлюс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: примечание.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Трудовой договор с руководителем не может быть прекращен по п. 2 ч. 1 ст. 278 в период его временной нетрудоспособности или пребывания в отпуске (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6"/>
              </a:rPr>
              <a:t>ст. 81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ТК РФ).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2) в связи с принятием уполномоченным органом юридического лица, либо собственником имущества организации, либо уполномоченным собственником лицом (органом) решения о прекращении трудового договора. Решение о прекращении трудового договора по указанному основанию в отношении руководителя унитарного предприятия принимается уполномоченным собственником унитарного предприятия органом в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7"/>
              </a:rPr>
              <a:t>порядке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, установленном Правительством Российской Федерации;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(п. 2 в ред. Федерального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8"/>
              </a:rPr>
              <a:t>закона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от 30.06.2006 N 90-ФЗ)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(см. текст в предыдущей редакции)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3) утратил силу. - Федеральный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9"/>
              </a:rPr>
              <a:t>закон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от 03.07.2016 N 347-ФЗ.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(см. текст в предыдущей редакции)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Помимо оснований, предусмотренных настоящим Кодексом, включая основания, предусмотренные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10"/>
              </a:rPr>
              <a:t>частью первой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настоящей статьи, и другими федеральными законами, основаниями прекращения трудового договора с руководителем организации могут быть: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1) несоблюдение установленного в соответствии со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11"/>
              </a:rPr>
              <a:t>статьей 145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настоящего Кодекса предельного уровня соотношения среднемесячной заработной платы заместителя руководителя и (или) главного бухгалтера государственного внебюджетного фонда Российской Федерации, территориального фонда обязательного медицинского страхования, государственного или муниципального учреждения либо государственного или муниципального унитарного предприятия и среднемесячной заработной платы работников данного фонда, учреждения либо предприятия;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2) иные основания, предусмотренные трудовым договором.</a:t>
            </a:r>
          </a:p>
          <a:p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(часть вторая введена Федеральным 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  <a:hlinkClick r:id="rId12"/>
              </a:rPr>
              <a:t>законом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 от 03.07.2016 N 347-ФЗ)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08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59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6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961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60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25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99E9B7-30EF-4654-9914-4ADA0998E06A}" type="slidenum">
              <a:rPr kumimoji="0" lang="ru-RU" sz="1200"/>
              <a:pPr eaLnBrk="1" hangingPunct="1"/>
              <a:t>61</a:t>
            </a:fld>
            <a:endParaRPr kumimoji="0" lang="ru-RU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842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62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535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63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728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64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- определить срок действия договора;</a:t>
            </a:r>
          </a:p>
          <a:p>
            <a:r>
              <a:rPr lang="ru-RU" dirty="0"/>
              <a:t>- предусмотреть применение условий договора аренды к отношениям, возникшим до его заключения (при необходимости);</a:t>
            </a:r>
          </a:p>
          <a:p>
            <a:r>
              <a:rPr lang="ru-RU" dirty="0"/>
              <a:t>- указать, предоставляется ли арендатору преимущественное право на заключение договора на новый срок;</a:t>
            </a:r>
          </a:p>
          <a:p>
            <a:pPr marL="169787" indent="-169787">
              <a:buFontTx/>
              <a:buChar char="-"/>
            </a:pPr>
            <a:r>
              <a:rPr lang="ru-RU" dirty="0"/>
              <a:t>установить, будет ли осуществляться продление договора аренды на новый срок с тем же арендатором.</a:t>
            </a:r>
          </a:p>
          <a:p>
            <a:pPr marL="169787" indent="-169787">
              <a:buFontTx/>
              <a:buChar char="-"/>
            </a:pPr>
            <a:endParaRPr lang="ru-RU" dirty="0"/>
          </a:p>
          <a:p>
            <a:r>
              <a:rPr lang="ru-RU" dirty="0"/>
              <a:t>Согласие арендодателя должно соответствовать требованиям </a:t>
            </a:r>
            <a:r>
              <a:rPr lang="ru-RU" dirty="0">
                <a:hlinkClick r:id="rId3"/>
              </a:rPr>
              <a:t>ст. 157.1 ГК РФ и может быть выдано несколькими способами:</a:t>
            </a:r>
          </a:p>
          <a:p>
            <a:r>
              <a:rPr lang="ru-RU" dirty="0"/>
              <a:t>- включено в текст договора аренды при его заключении;</a:t>
            </a:r>
          </a:p>
          <a:p>
            <a:r>
              <a:rPr lang="ru-RU" dirty="0"/>
              <a:t>- согласовано сторонами в дополнительном соглашении к договору;</a:t>
            </a:r>
          </a:p>
          <a:p>
            <a:r>
              <a:rPr lang="ru-RU" dirty="0"/>
              <a:t>- оформлено в виде отдельного документа (письма) либо путем проставления соответствующей надписи на договоре субаренды или его проекте.</a:t>
            </a:r>
          </a:p>
          <a:p>
            <a:r>
              <a:rPr lang="ru-RU" dirty="0"/>
              <a:t>Способ оформления согласия может быть предусмотрен договором или выбран арендодателем непосредственно при обращении арендатора с просьбой о выдаче.</a:t>
            </a:r>
          </a:p>
          <a:p>
            <a:endParaRPr lang="ru-RU" dirty="0"/>
          </a:p>
          <a:p>
            <a:r>
              <a:rPr lang="ru-RU" dirty="0"/>
              <a:t> возмещения убытков (</a:t>
            </a:r>
            <a:r>
              <a:rPr lang="ru-RU" dirty="0">
                <a:hlinkClick r:id="rId4"/>
              </a:rPr>
              <a:t>ст. ст. 15, </a:t>
            </a:r>
            <a:r>
              <a:rPr lang="ru-RU" dirty="0">
                <a:hlinkClick r:id="rId5"/>
              </a:rPr>
              <a:t>393 ГК РФ);</a:t>
            </a:r>
          </a:p>
          <a:p>
            <a:r>
              <a:rPr lang="ru-RU" dirty="0"/>
              <a:t>- уплаты процентов на сумму долга (</a:t>
            </a:r>
            <a:r>
              <a:rPr lang="ru-RU" dirty="0">
                <a:hlinkClick r:id="rId6"/>
              </a:rPr>
              <a:t>ст. 395 ГК РФ);</a:t>
            </a:r>
          </a:p>
          <a:p>
            <a:pPr marL="169787" indent="-169787">
              <a:buFontTx/>
              <a:buChar char="-"/>
            </a:pPr>
            <a:r>
              <a:rPr lang="ru-RU" dirty="0"/>
              <a:t>уплаты неустойки за ненадлежащее исполнение или неисполнение обязательства по договору (</a:t>
            </a:r>
            <a:r>
              <a:rPr lang="ru-RU" dirty="0">
                <a:hlinkClick r:id="rId7"/>
              </a:rPr>
              <a:t>ст. 330 ГК РФ).</a:t>
            </a:r>
          </a:p>
          <a:p>
            <a:r>
              <a:rPr lang="ru-RU" dirty="0"/>
              <a:t>Статья 19.21. Несоблюдение порядка государственной регистрации прав на недвижимое имущество или сделок с ним</a:t>
            </a:r>
          </a:p>
          <a:p>
            <a:endParaRPr lang="ru-RU" dirty="0"/>
          </a:p>
          <a:p>
            <a:r>
              <a:rPr lang="ru-RU" dirty="0">
                <a:hlinkClick r:id="rId8"/>
              </a:rPr>
              <a:t>1. Несоблюдение собственником, арендатором или иным пользователем установленного порядка государственной регистрации прав на недвижимое имущество или сделок с ним -</a:t>
            </a:r>
          </a:p>
          <a:p>
            <a:r>
              <a:rPr lang="ru-RU" dirty="0"/>
              <a:t>влечет наложение административного штрафа на граждан в размере от одной тысячи пятисот до двух тысяч рублей; на должностных лиц - от трех тысяч до четырех тысяч рублей; на юридических лиц - от тридцати тысяч до сорока тысяч рублей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644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65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5530" eaLnBrk="1" hangingPunct="1">
              <a:defRPr/>
            </a:pPr>
            <a:r>
              <a:rPr lang="ru-RU" dirty="0"/>
              <a:t>повторное совершение административных правонарушений, предусмотренных частями 3 или 4 статьи 20.4 КоАП влечет для юридических лиц штраф в размере от 200 000 до 400 000 рублей или административное приостановление деятельности на срок до 90 суток.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141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66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03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67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537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68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dirty="0" err="1">
                <a:latin typeface="Arial" pitchFamily="34" charset="0"/>
                <a:cs typeface="Arial" pitchFamily="34" charset="0"/>
              </a:rPr>
              <a:t>Ст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 13.11 КоАП</a:t>
            </a:r>
          </a:p>
        </p:txBody>
      </p:sp>
    </p:spTree>
    <p:extLst>
      <p:ext uri="{BB962C8B-B14F-4D97-AF65-F5344CB8AC3E}">
        <p14:creationId xmlns:p14="http://schemas.microsoft.com/office/powerpoint/2010/main" val="31456651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69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2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443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70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8791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1568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72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0532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026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74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0532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75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0700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76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5828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5ACB9-68AB-48B1-A89C-D135AE4868A7}" type="slidenum">
              <a:rPr kumimoji="0" lang="ru-RU" sz="1200"/>
              <a:pPr eaLnBrk="1" hangingPunct="1"/>
              <a:t>77</a:t>
            </a:fld>
            <a:endParaRPr kumimoji="0" lang="ru-RU" sz="1200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71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78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77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79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382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9392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378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72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102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84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093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85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991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86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561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87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656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88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841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89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0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47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700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90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466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8177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92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860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93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1191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94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30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8D8D03-44B4-4281-9145-36AA526FBEB2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Вопрос: может ли адрес юр лица и его место нахождения не совпадать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И какие это повлечет последствия?</a:t>
            </a:r>
          </a:p>
        </p:txBody>
      </p:sp>
    </p:spTree>
    <p:extLst>
      <p:ext uri="{BB962C8B-B14F-4D97-AF65-F5344CB8AC3E}">
        <p14:creationId xmlns:p14="http://schemas.microsoft.com/office/powerpoint/2010/main" val="22834048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783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8980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27912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48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0AF3A-8B5A-4038-9D81-F96E5B4F8F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6D1CD-6369-4AC3-9AAB-8ADCCE7DE7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4EDB7-FFE4-4955-833F-F1A8924D26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D4BE7-1CD6-45DB-8653-09C5ED1826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1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51873-3BC3-4DAF-B8D2-FC70853836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EFF1-3A4F-48C9-8115-E946D59DEB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608A1-6085-4BF3-9BE7-7CD3259D7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E802-3A91-45F5-A021-4205D13DC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4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D9B1B-3599-45F8-BA9C-4DEB88321A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80178-401A-48C3-81CE-862198199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B22CC-8C76-476B-8EBB-969EA52AD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1ADCFFB-0CCC-4E74-B737-DB90F38E56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credit/main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reg.gks.r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akot.rosmintrud.ru/sout/organization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338723C80DC94425E6BB1C3EC018A3CF5D5F6B9C33E87F05517F10A9C3216DB95EEF33DE5F9935K53BF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1FA1D34BB8D15F6338254F575F901775CB3E299819168752EA55E0260F14E32B5B6B56A48E7C8A0JB76H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consultantplus://offline/ref=11FA1D34BB8D15F6338254F575F901775CB3E299819168752EA55E0260F14E32B5B6B56A48E7C6A9JB76H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osmintrud.ru/docs/mintrud/orders/299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	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endParaRPr lang="ru-RU" sz="4000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62472" y="1609327"/>
            <a:ext cx="6995120" cy="4525963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8A1A1C"/>
                </a:solidFill>
              </a:rPr>
              <a:t>Правовые основы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8A1A1C"/>
                </a:solidFill>
              </a:rPr>
              <a:t>деятельности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8A1A1C"/>
                </a:solidFill>
              </a:rPr>
              <a:t>некоммерческих организаций</a:t>
            </a:r>
          </a:p>
          <a:p>
            <a:pPr marL="0" indent="0" algn="ctr">
              <a:buNone/>
            </a:pPr>
            <a:endParaRPr lang="ru-RU" b="1" dirty="0">
              <a:solidFill>
                <a:srgbClr val="8A1A1C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8A1A1C"/>
              </a:solidFill>
            </a:endParaRPr>
          </a:p>
          <a:p>
            <a:pPr marL="0" indent="0" algn="r">
              <a:buNone/>
            </a:pPr>
            <a:r>
              <a:rPr lang="ru-RU" sz="2000" b="1" smtClean="0">
                <a:solidFill>
                  <a:srgbClr val="8A1A1C"/>
                </a:solidFill>
              </a:rPr>
              <a:t>Красноярск, 15 </a:t>
            </a:r>
            <a:r>
              <a:rPr lang="ru-RU" sz="2000" b="1" dirty="0" smtClean="0">
                <a:solidFill>
                  <a:srgbClr val="8A1A1C"/>
                </a:solidFill>
              </a:rPr>
              <a:t>декабря </a:t>
            </a:r>
            <a:r>
              <a:rPr lang="ru-RU" sz="2000" b="1" dirty="0">
                <a:solidFill>
                  <a:srgbClr val="8A1A1C"/>
                </a:solidFill>
              </a:rPr>
              <a:t>2017 </a:t>
            </a:r>
            <a:r>
              <a:rPr lang="ru-RU" sz="2000" b="1" dirty="0" smtClean="0">
                <a:solidFill>
                  <a:srgbClr val="8A1A1C"/>
                </a:solidFill>
              </a:rPr>
              <a:t>года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8A1A1C"/>
                </a:solidFill>
              </a:rPr>
              <a:t>Харченко Владимир</a:t>
            </a:r>
            <a:endParaRPr lang="ru-RU" sz="2000" b="1" dirty="0">
              <a:solidFill>
                <a:srgbClr val="8A1A1C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</a:t>
            </a:r>
            <a:r>
              <a:rPr kumimoji="0" lang="ru-RU" sz="1100" b="1" dirty="0" smtClean="0">
                <a:solidFill>
                  <a:schemeClr val="bg1"/>
                </a:solidFill>
              </a:rPr>
              <a:t> «</a:t>
            </a:r>
            <a:r>
              <a:rPr kumimoji="0" lang="ru-RU" sz="1100" b="1" dirty="0">
                <a:solidFill>
                  <a:schemeClr val="bg1"/>
                </a:solidFill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5750" y="5241131"/>
            <a:ext cx="457428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ru-RU" sz="2000" b="1" dirty="0">
              <a:solidFill>
                <a:srgbClr val="8A1A1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43"/>
            <a:ext cx="3672408" cy="10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Нет, не будут, подадут в суд на ликвидацию или исключат из ЕГРЮЛ</a:t>
            </a:r>
          </a:p>
          <a:p>
            <a:r>
              <a:rPr lang="ru-RU" dirty="0"/>
              <a:t>Да, будут, чтобы оштрафовать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844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303713"/>
          </a:xfrm>
        </p:spPr>
        <p:txBody>
          <a:bodyPr/>
          <a:lstStyle/>
          <a:p>
            <a:r>
              <a:rPr lang="ru-RU" altLang="ru-RU" sz="3100" dirty="0">
                <a:solidFill>
                  <a:schemeClr val="tx2"/>
                </a:solidFill>
              </a:rPr>
              <a:t/>
            </a:r>
            <a:br>
              <a:rPr lang="ru-RU" altLang="ru-RU" sz="3100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5.27. Нарушение трудового законодательства и иных нормативных правовых актов, содержащих нормы трудового права</a:t>
            </a:r>
            <a:b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КоАП РФ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/>
              <a:t> </a:t>
            </a:r>
            <a:br>
              <a:rPr lang="ru-RU" sz="3200" dirty="0"/>
            </a:br>
            <a:endParaRPr lang="ru-RU" altLang="ru-RU" sz="3200" dirty="0">
              <a:solidFill>
                <a:schemeClr val="tx2"/>
              </a:solidFill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20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                </a:t>
            </a:r>
            <a:r>
              <a:rPr lang="ru-RU" sz="3200" dirty="0">
                <a:solidFill>
                  <a:srgbClr val="8A1A1C"/>
                </a:solidFill>
              </a:rPr>
              <a:t>Ответственность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1. Нарушение трудового законодательства и иных нормативных правовых актов, содержащих нормы трудового права, если иное не предусмотрено частями 3, 4 и 6  статьи КоАП и статьей 5.27.1  КоАП, -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предупреждение или наложение административного штрафа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в размере от одной тысячи до пяти тысяч рублей; 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юридических лиц - от тридцати тысяч до пятидесяти тысяч рублей.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440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                </a:t>
            </a:r>
            <a:r>
              <a:rPr lang="ru-RU" sz="3200" dirty="0">
                <a:solidFill>
                  <a:srgbClr val="8A1A1C"/>
                </a:solidFill>
              </a:rPr>
              <a:t>Ответственность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работодателем, 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наложение административного штрафа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в размере от десяти тысяч до двадцати тысяч рублей;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лиц, на юридических лиц - от пятидесяти тысяч до ста тысяч рублей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3350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                </a:t>
            </a:r>
            <a:r>
              <a:rPr lang="ru-RU" sz="3200" dirty="0">
                <a:solidFill>
                  <a:srgbClr val="8A1A1C"/>
                </a:solidFill>
              </a:rPr>
              <a:t>Ответственность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4334"/>
            <a:ext cx="8229600" cy="459097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6.Невыплата или неполная выплата в установленный срок заработной платы, других выплат, осуществляемых в рамках трудовых отношений, если эти действия не содержат уголовно наказуемого деяния, либо установление заработной платы в размере менее размера, предусмотренного трудовым законодательством, -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предупреждение или наложение административного штрафа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в размере от десяти тысяч до двадцати тысяч рублей;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юридических лиц - от тридцати тысяч до пятидесяти тысяч рублей.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6595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sz="3200" dirty="0">
                <a:solidFill>
                  <a:srgbClr val="8A1A1C"/>
                </a:solidFill>
              </a:rPr>
              <a:t>Персональные 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персональные данные -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любая информация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относящаяся к прямо или косвенно определенному или определяемому физическому лицу (субъекту персональных данных)</a:t>
            </a:r>
            <a:r>
              <a:rPr lang="ru-RU" dirty="0"/>
              <a:t>;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3635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биометрические персональные данные 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физиологические и биологические особенности человека, на основании которых можно установить его личность;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специальные категории персональных данных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касаются расовой, национальной принадлежности, политических взглядов, религиозных или философских убеждений, состояния здоровья</a:t>
            </a:r>
            <a:r>
              <a:rPr lang="ru-RU" dirty="0"/>
              <a:t>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интимной жизни</a:t>
            </a: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8609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8A1A1C"/>
                </a:solidFill>
              </a:rPr>
              <a:t>Пер                Персональные данные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 обязан опубликовать или иным образом обеспечить неограниченный доступ к документу, определяющему его политику в отношении обработки персональных данных, к сведениям о реализуемых требованиях к защите персональных данных. </a:t>
            </a: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273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Оператор, осуществляющий сбор персональных данных с использованием информационно-телекоммуникационных сетей, обязан опубликовать в соответствующей информационно-телекоммуникационной сети документ, определяющий его политику в отношении обработки персональных данных, и сведения о реализуемых требованиях к защите персональных данных, а также обеспечить возможность доступа к указанному документу с использованием средств соответствующей информационно-телекоммуникационной сети.</a:t>
            </a:r>
            <a:endParaRPr lang="ru-RU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5368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Персональные данные </a:t>
            </a:r>
            <a:b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55959"/>
            <a:ext cx="8795320" cy="48098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Статья 13.11 КоАП   - Административная ответственность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1. Обработка персональных данных в случаях, не предусмотренных законодательством Российской Федерации в области персональных данных, либо обработка персональных данных, несовместимая с целями сбора персональных данных, если эти действия не содержат уголовно наказуемого деяния, -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предупреждение или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наложение административного штрафа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граждан в размере от одной тысячи до трех тысяч рублей;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- от пяти тысяч до десяти тысяч рублей;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alt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юридических лиц - от тридцати тысяч до пятидесяти тысяч рублей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9233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Персональные данные </a:t>
            </a:r>
            <a:b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0" y="1355958"/>
            <a:ext cx="8795320" cy="48098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Статья 13.11 КоАП  - Административная ответственность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2. Обработка персональных данных без согласия в письменной форме субъекта персональных данных на обработку его персональных данных в случаях, когда такое согласие должно быть получено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, либо обработка персональных данных с нарушением установленных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 требований к составу сведений, включаемых в согласие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, - 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наложение административного штрафа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граждан в размере от трех тысяч до пяти тысяч рублей;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- от десяти тысяч до двадцати тысяч рублей;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юридических лиц - от пятнадцати тысяч до семидесяти пяти тысяч рублей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51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4. Кто несет ответственность за соблюдение правил пожарной безопасности?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0174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Персональные данные </a:t>
            </a:r>
            <a:b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5959"/>
            <a:ext cx="8651304" cy="4809892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Статья 13.11 КоАП   - Административная ответственность</a:t>
            </a:r>
          </a:p>
          <a:p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3. Невыполнение оператором предусмотренной законодательством Российской Федерации в области персональных данных обязанности  по опубликованию или обеспечению иным образом неограниченного доступа к документу, определяющему политику оператора в отношении обработки персональных данных,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влечет предупреждение или наложение административного штрафа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граждан в размере от семисот до одной тысячи пятисот рублей; </a:t>
            </a:r>
          </a:p>
          <a:p>
            <a:pPr marL="0" indent="0">
              <a:buNone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 должностных лиц - от трех тысяч до шести тысяч рублей;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юридических лиц - от пятнадцати тысяч до тридцати тысяч рублей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3716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rgbClr val="8A1A1C"/>
                </a:solidFill>
                <a:cs typeface="Arial" pitchFamily="34" charset="0"/>
              </a:rPr>
              <a:t>СПАСИБО ЗА ВНИМАНИЕ!</a:t>
            </a:r>
            <a:endParaRPr kumimoji="0" lang="ru-RU" sz="36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1" y="6165850"/>
            <a:ext cx="807561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20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20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20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03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За соблюдение  требований пожарной безопасности руководитель организации отвечает лично.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81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5. На что обратить внимание при выборе банка для своей организации?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6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510"/>
            <a:ext cx="8229600" cy="4757655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На то, какая у банка лицензия:</a:t>
            </a:r>
          </a:p>
          <a:p>
            <a:pPr algn="just"/>
            <a:r>
              <a:rPr lang="ru-RU" sz="3000" dirty="0"/>
              <a:t>генеральная  (собственных средств не менее 900 млн)</a:t>
            </a:r>
          </a:p>
          <a:p>
            <a:pPr algn="just"/>
            <a:r>
              <a:rPr lang="ru-RU" sz="3000" dirty="0"/>
              <a:t>обычная (собственных средств не менее 300 млн)</a:t>
            </a:r>
          </a:p>
          <a:p>
            <a:pPr marL="0" indent="0">
              <a:buNone/>
            </a:pPr>
            <a:r>
              <a:rPr lang="ru-RU" sz="3000" dirty="0"/>
              <a:t>На отчетность банка на сайте</a:t>
            </a:r>
            <a:r>
              <a:rPr lang="en-US" sz="3000" dirty="0"/>
              <a:t>:</a:t>
            </a:r>
            <a:r>
              <a:rPr lang="ru-RU" sz="3000" dirty="0"/>
              <a:t> </a:t>
            </a:r>
            <a:r>
              <a:rPr lang="en-GB" sz="3000" dirty="0">
                <a:hlinkClick r:id="rId3"/>
              </a:rPr>
              <a:t>https://www.cbr.ru/credit/main.asp</a:t>
            </a:r>
            <a:endParaRPr lang="en-GB" sz="3000" dirty="0"/>
          </a:p>
          <a:p>
            <a:pPr marL="0" indent="0">
              <a:buNone/>
            </a:pPr>
            <a:endParaRPr lang="ru-RU" sz="30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71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6. Знаете ли Вы, что делать, когда уходит главный бухгалтер?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30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ru-RU" dirty="0"/>
              <a:t>Найти и посмотреть его должностные обязанности;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Составить акт передачи документов;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Провести инвентаризацию;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Провести сверку налоговых расчетов с бюджетом.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18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7. Знаете ли Вы, за что штрафует </a:t>
            </a:r>
            <a:r>
              <a:rPr lang="ru-RU" i="1" dirty="0" err="1">
                <a:solidFill>
                  <a:srgbClr val="990000"/>
                </a:solidFill>
              </a:rPr>
              <a:t>Роскомнадзор</a:t>
            </a:r>
            <a:r>
              <a:rPr lang="ru-RU" i="1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39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Роскомнадзор</a:t>
            </a:r>
            <a:r>
              <a:rPr lang="ru-RU" dirty="0"/>
              <a:t> может оштрафовать за нарушение законодательства о персональных данных, в частности, за отсутствие согласий на обработку персональных данных физических лиц.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  <a:p>
            <a:pPr marL="0" indent="0">
              <a:buNone/>
            </a:pPr>
            <a:endParaRPr lang="ru-RU" sz="3100" dirty="0">
              <a:solidFill>
                <a:srgbClr val="EEA41E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03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8. Знаете ли Вы, как руководителю правильно уйти в отпуск?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03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0312" y="404664"/>
            <a:ext cx="4952501" cy="829056"/>
          </a:xfrm>
        </p:spPr>
        <p:txBody>
          <a:bodyPr/>
          <a:lstStyle/>
          <a:p>
            <a:pPr algn="l" eaLnBrk="1" hangingPunct="1"/>
            <a:r>
              <a:rPr kumimoji="0" lang="en-US" sz="2400" b="1" dirty="0">
                <a:solidFill>
                  <a:srgbClr val="8A1A1C"/>
                </a:solidFill>
                <a:cs typeface="Arial" pitchFamily="34" charset="0"/>
              </a:rPr>
              <a:t> </a:t>
            </a: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ПРАВОВОЕ ПОЛЕ 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 smtClean="0">
                <a:solidFill>
                  <a:schemeClr val="bg1"/>
                </a:solidFill>
              </a:rPr>
              <a:t>Ассоциация  </a:t>
            </a:r>
            <a:r>
              <a:rPr kumimoji="0" lang="ru-RU" sz="1100" b="1" dirty="0">
                <a:solidFill>
                  <a:schemeClr val="bg1"/>
                </a:solidFill>
              </a:rPr>
              <a:t>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536" y="1700808"/>
            <a:ext cx="8137277" cy="43491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endParaRPr kumimoji="0"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2" y="1584921"/>
            <a:ext cx="2938768" cy="41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4080" y="1653071"/>
            <a:ext cx="53335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Гражданский кодекс РФ</a:t>
            </a:r>
          </a:p>
          <a:p>
            <a:r>
              <a:rPr lang="ru-RU" altLang="ru-RU" sz="2000" dirty="0"/>
              <a:t>Налоговый Кодекс РФ</a:t>
            </a:r>
          </a:p>
          <a:p>
            <a:r>
              <a:rPr lang="ru-RU" altLang="ru-RU" sz="2000" dirty="0"/>
              <a:t>Трудовой Кодекс РФ</a:t>
            </a:r>
          </a:p>
          <a:p>
            <a:r>
              <a:rPr lang="ru-RU" altLang="ru-RU" sz="2000" dirty="0"/>
              <a:t>ФЗ «О некоммерческих организациях»</a:t>
            </a:r>
          </a:p>
          <a:p>
            <a:r>
              <a:rPr lang="ru-RU" altLang="ru-RU" sz="2000" dirty="0"/>
              <a:t>ФЗ «Об общественных объединениях»</a:t>
            </a:r>
          </a:p>
          <a:p>
            <a:r>
              <a:rPr lang="ru-RU" altLang="ru-RU" sz="2000" dirty="0"/>
              <a:t>ФЗ «О благотворительной деятельности и благотворительных организациях»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11 специальных  федеральных законов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Постановления Правительства,  Приказы Министерств, Административные регламенты, </a:t>
            </a:r>
            <a:br>
              <a:rPr lang="ru-RU" altLang="ru-RU" sz="2000" dirty="0"/>
            </a:br>
            <a:r>
              <a:rPr lang="ru-RU" altLang="ru-RU" sz="2000" dirty="0"/>
              <a:t>письма Департаментов Министерств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региональное законодательство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31410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7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Руководитель должен уйти в отпуск:</a:t>
            </a:r>
          </a:p>
          <a:p>
            <a:r>
              <a:rPr lang="ru-RU" dirty="0"/>
              <a:t>В соответствии с графиком отпусков</a:t>
            </a:r>
          </a:p>
          <a:p>
            <a:r>
              <a:rPr lang="ru-RU" dirty="0"/>
              <a:t>С извещением за 2 недели</a:t>
            </a:r>
          </a:p>
          <a:p>
            <a:r>
              <a:rPr lang="ru-RU" dirty="0"/>
              <a:t>Без заявления, но с приказом о назначении исполняющего обязанности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53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9. Всегда ли пожертвование является пожертвованием?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67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7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Основные характеристики пожертвования:</a:t>
            </a:r>
          </a:p>
          <a:p>
            <a:r>
              <a:rPr lang="ru-RU" dirty="0"/>
              <a:t>Общеполезная цель;</a:t>
            </a:r>
          </a:p>
          <a:p>
            <a:r>
              <a:rPr lang="ru-RU" dirty="0"/>
              <a:t>Отсутствие взаимных обязательств;</a:t>
            </a:r>
          </a:p>
          <a:p>
            <a:r>
              <a:rPr lang="ru-RU" dirty="0"/>
              <a:t>Законный перечень получателей;</a:t>
            </a:r>
          </a:p>
          <a:p>
            <a:r>
              <a:rPr lang="ru-RU" dirty="0"/>
              <a:t>Отсутствие посредников.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316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10. В каких случаях договор может считаться незаключенным?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50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193"/>
            <a:ext cx="8229600" cy="4569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Договор не будет легитимным:</a:t>
            </a:r>
          </a:p>
          <a:p>
            <a:r>
              <a:rPr lang="ru-RU" dirty="0"/>
              <a:t>Без сведений о сторонах ( лицо!!)</a:t>
            </a:r>
          </a:p>
          <a:p>
            <a:r>
              <a:rPr lang="ru-RU" dirty="0"/>
              <a:t>Без предмета</a:t>
            </a:r>
          </a:p>
          <a:p>
            <a:r>
              <a:rPr lang="ru-RU" dirty="0"/>
              <a:t>Без срока</a:t>
            </a:r>
          </a:p>
          <a:p>
            <a:r>
              <a:rPr lang="ru-RU" dirty="0"/>
              <a:t>Без цены…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9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11. Что нужно делать, если у Вашей организации поменялся адрес, лицо, действующее без доверенности или ОКВЭД?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45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193"/>
            <a:ext cx="8229600" cy="4569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Необходимо внести изменения в ЕГРЮЛ. Для этого нужно:</a:t>
            </a:r>
          </a:p>
          <a:p>
            <a:r>
              <a:rPr lang="ru-RU" dirty="0"/>
              <a:t>Найти форму Р14001;</a:t>
            </a:r>
          </a:p>
          <a:p>
            <a:r>
              <a:rPr lang="ru-RU" dirty="0"/>
              <a:t>Правильно заполнить;</a:t>
            </a:r>
          </a:p>
          <a:p>
            <a:r>
              <a:rPr lang="ru-RU" dirty="0"/>
              <a:t>Нотариально заверить ;</a:t>
            </a:r>
          </a:p>
          <a:p>
            <a:r>
              <a:rPr lang="ru-RU" dirty="0"/>
              <a:t>Отнести в Минюст.</a:t>
            </a:r>
          </a:p>
          <a:p>
            <a:pPr marL="0" indent="0">
              <a:buNone/>
            </a:pP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1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12. Где посмотреть изменения законодательства об НКО?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497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193"/>
            <a:ext cx="8229600" cy="4569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Три основных ресурса:</a:t>
            </a:r>
          </a:p>
          <a:p>
            <a:r>
              <a:rPr lang="en-US" dirty="0"/>
              <a:t>Regulation.gov.ru</a:t>
            </a:r>
          </a:p>
          <a:p>
            <a:r>
              <a:rPr lang="en-US" dirty="0"/>
              <a:t>Asozd2.duma.gov.ru</a:t>
            </a:r>
          </a:p>
          <a:p>
            <a:r>
              <a:rPr lang="en-US" dirty="0"/>
              <a:t>Lawcs.ru </a:t>
            </a:r>
            <a:endParaRPr lang="ru-RU" dirty="0"/>
          </a:p>
          <a:p>
            <a:pPr marL="0" indent="0">
              <a:buNone/>
            </a:pP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982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13. Знаете ли Вы, что не все организации и не всегда могут привлекать добровольцев?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41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Базовые законы для НКО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49620"/>
            <a:ext cx="8075240" cy="467654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Гражданский кодекс:</a:t>
            </a:r>
          </a:p>
          <a:p>
            <a:pPr marL="0" indent="0">
              <a:buNone/>
            </a:pPr>
            <a:endParaRPr kumimoji="0" lang="ru-RU" sz="2000" dirty="0"/>
          </a:p>
          <a:p>
            <a:pPr>
              <a:buFontTx/>
              <a:buChar char="-"/>
            </a:pPr>
            <a:r>
              <a:rPr kumimoji="0" lang="ru-RU" sz="2000" dirty="0"/>
              <a:t>организационно-правовые формы, их особенности;</a:t>
            </a:r>
          </a:p>
          <a:p>
            <a:pPr>
              <a:buFontTx/>
              <a:buChar char="-"/>
            </a:pPr>
            <a:r>
              <a:rPr kumimoji="0" lang="ru-RU" sz="2000" dirty="0"/>
              <a:t>реорганизация, ликвидация юридических лиц;</a:t>
            </a:r>
          </a:p>
          <a:p>
            <a:pPr>
              <a:buFontTx/>
              <a:buChar char="-"/>
            </a:pPr>
            <a:r>
              <a:rPr kumimoji="0" lang="ru-RU" sz="2000" dirty="0"/>
              <a:t>виды договоров;</a:t>
            </a:r>
          </a:p>
          <a:p>
            <a:pPr>
              <a:buFontTx/>
              <a:buChar char="-"/>
            </a:pPr>
            <a:r>
              <a:rPr kumimoji="0" lang="ru-RU" sz="2000" dirty="0"/>
              <a:t>авторское право;</a:t>
            </a:r>
          </a:p>
          <a:p>
            <a:pPr>
              <a:buFontTx/>
              <a:buChar char="-"/>
            </a:pPr>
            <a:r>
              <a:rPr kumimoji="0" lang="ru-RU" sz="2000" dirty="0"/>
              <a:t>к отношениям по осуществлению некоммерческими организациями своей основной деятельности, а также к другим отношениям с их участием, не относящимся к предмету гражданского законодательства, правила ГК не применяются, если законом или уставом некоммерческой организации не предусмотрено иное (пункт 6 статьи 50).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70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193"/>
            <a:ext cx="8229600" cy="45695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Добровольцев можно привлекать, когда:</a:t>
            </a:r>
          </a:p>
          <a:p>
            <a:r>
              <a:rPr lang="ru-RU" dirty="0"/>
              <a:t>В Уставе организации хотя бы одна из целей деятельности является благотворительной;</a:t>
            </a:r>
          </a:p>
          <a:p>
            <a:r>
              <a:rPr lang="ru-RU" dirty="0"/>
              <a:t>Доброволец содействует достижению именно этой благотворительной цели.</a:t>
            </a: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353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sz="4000" i="1" dirty="0">
                <a:solidFill>
                  <a:srgbClr val="990000"/>
                </a:solidFill>
              </a:rPr>
              <a:t>14. Знаете ли Вы, что проезд и проживание участников мероприятия, оплаченных за них организацией, являются доходом участников в натуральной форме?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26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В соответствии с положениями ст. 217 Налогового кодекса РФ это именно так.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r>
              <a:rPr lang="ru-RU" sz="3100" dirty="0"/>
              <a:t>И участники мероприятий не добровольцы.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>
              <a:solidFill>
                <a:srgbClr val="FFC00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159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15. Где посмотреть, какие отчеты ждет от Вас Росстат?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467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r>
              <a:rPr lang="ru-RU" sz="3100" dirty="0"/>
              <a:t>Загляните на сайт </a:t>
            </a:r>
            <a:r>
              <a:rPr lang="en-GB" sz="3100" dirty="0">
                <a:hlinkClick r:id="rId3"/>
              </a:rPr>
              <a:t>http://statreg.gks.ru/</a:t>
            </a:r>
            <a:endParaRPr lang="en-GB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538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16. В каких случаях банк может в одностороннем порядке закрыть расчетный счет организации?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610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>
              <a:buNone/>
            </a:pPr>
            <a:r>
              <a:rPr lang="ru-RU" sz="3100" dirty="0"/>
              <a:t>Счет могут закрыть, если:</a:t>
            </a:r>
          </a:p>
          <a:p>
            <a:pPr algn="just"/>
            <a:r>
              <a:rPr lang="ru-RU" sz="3100" dirty="0"/>
              <a:t>У банка есть подозрение, что НКО занимается отмыванием денег;</a:t>
            </a:r>
          </a:p>
          <a:p>
            <a:pPr algn="just"/>
            <a:r>
              <a:rPr lang="ru-RU" sz="3100" dirty="0"/>
              <a:t>Банк дважды не получил в установленный срок ответа на свои запросы о представлении документов.</a:t>
            </a:r>
            <a:endParaRPr lang="en-GB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88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17. Знаете ли Вы, как не стать «иностранным агентом»?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370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>
              <a:buNone/>
            </a:pPr>
            <a:r>
              <a:rPr lang="ru-RU" sz="3100" dirty="0"/>
              <a:t>Чтобы не попасть в реестр организаций, выполняющих функции иностранного агента нужно:</a:t>
            </a:r>
          </a:p>
          <a:p>
            <a:r>
              <a:rPr lang="ru-RU" sz="3100" dirty="0"/>
              <a:t>Не осуществлять политическую деятельность;</a:t>
            </a:r>
          </a:p>
          <a:p>
            <a:r>
              <a:rPr lang="ru-RU" sz="3100" dirty="0"/>
              <a:t>Не иметь иностранного финансирования.</a:t>
            </a:r>
          </a:p>
          <a:p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882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</a:t>
            </a:r>
            <a:r>
              <a:rPr lang="en-US" i="1" dirty="0">
                <a:solidFill>
                  <a:srgbClr val="990000"/>
                </a:solidFill>
              </a:rPr>
              <a:t>8</a:t>
            </a:r>
            <a:r>
              <a:rPr lang="ru-RU" i="1" dirty="0">
                <a:solidFill>
                  <a:srgbClr val="990000"/>
                </a:solidFill>
              </a:rPr>
              <a:t>. Соответствует ли Ваш устав действующему законодательству?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14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Базовые законы для НКО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5958"/>
            <a:ext cx="8229600" cy="4770205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Федеральный закон «О некоммерческих организациях»:</a:t>
            </a:r>
          </a:p>
          <a:p>
            <a:pPr marL="0" indent="0">
              <a:buNone/>
            </a:pPr>
            <a:r>
              <a:rPr kumimoji="0" lang="ru-RU" sz="2000" dirty="0"/>
              <a:t> - основные определения: НКО, СОНКО, ИА, ПД, НКО ИОПУ;</a:t>
            </a:r>
          </a:p>
          <a:p>
            <a:pPr marL="0" indent="0">
              <a:buNone/>
            </a:pPr>
            <a:r>
              <a:rPr kumimoji="0" lang="ru-RU" sz="2000" dirty="0"/>
              <a:t> - особенности регистрации;</a:t>
            </a:r>
          </a:p>
          <a:p>
            <a:pPr marL="0" indent="0">
              <a:buNone/>
            </a:pPr>
            <a:r>
              <a:rPr kumimoji="0" lang="ru-RU" sz="2000" dirty="0"/>
              <a:t> - порядок отчетности в МЮ;</a:t>
            </a:r>
          </a:p>
          <a:p>
            <a:pPr marL="0" indent="0">
              <a:buNone/>
            </a:pPr>
            <a:r>
              <a:rPr kumimoji="0" lang="ru-RU" sz="2000" dirty="0"/>
              <a:t> - основания проверок;</a:t>
            </a:r>
          </a:p>
          <a:p>
            <a:pPr marL="0" indent="0">
              <a:buNone/>
            </a:pPr>
            <a:r>
              <a:rPr kumimoji="0" lang="ru-RU" sz="2000" dirty="0"/>
              <a:t> - формы государственной поддержки.</a:t>
            </a:r>
          </a:p>
          <a:p>
            <a:pPr marL="0" indent="0">
              <a:buNone/>
            </a:pPr>
            <a:r>
              <a:rPr kumimoji="0" lang="ru-RU" sz="2000" dirty="0"/>
              <a:t>Федеральный закон «Об общественных объединениях»:</a:t>
            </a:r>
          </a:p>
          <a:p>
            <a:pPr marL="0" indent="0">
              <a:buNone/>
            </a:pPr>
            <a:r>
              <a:rPr kumimoji="0" lang="ru-RU" sz="2000" dirty="0"/>
              <a:t> - территориальная сфера деятельности;</a:t>
            </a:r>
          </a:p>
          <a:p>
            <a:pPr marL="0" indent="0">
              <a:buNone/>
            </a:pPr>
            <a:r>
              <a:rPr kumimoji="0" lang="ru-RU" sz="2000" dirty="0"/>
              <a:t> - объединения без статуса юридического лица;</a:t>
            </a:r>
          </a:p>
          <a:p>
            <a:pPr marL="0" indent="0">
              <a:buNone/>
            </a:pPr>
            <a:r>
              <a:rPr kumimoji="0" lang="ru-RU" sz="2000" dirty="0"/>
              <a:t> - порядок отчетности в МЮ.</a:t>
            </a:r>
          </a:p>
          <a:p>
            <a:pPr marL="0" indent="0">
              <a:buNone/>
            </a:pPr>
            <a:r>
              <a:rPr kumimoji="0" lang="ru-RU" sz="2000" dirty="0"/>
              <a:t>Федеральный закон «О благотворительной деятельности и благотворительных организациях»:</a:t>
            </a:r>
          </a:p>
          <a:p>
            <a:pPr marL="0" indent="0">
              <a:buNone/>
            </a:pPr>
            <a:r>
              <a:rPr kumimoji="0" lang="ru-RU" sz="2000" dirty="0"/>
              <a:t> - добровольцы и их участие в деятельности НКО.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56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Информацию о последних изменениях некоммерческого</a:t>
            </a:r>
            <a:r>
              <a:rPr lang="en-US" sz="3100" dirty="0"/>
              <a:t> </a:t>
            </a:r>
            <a:r>
              <a:rPr lang="ru-RU" sz="3100" dirty="0"/>
              <a:t>законодательства и актуальные образцы уставов можно найти на сайте </a:t>
            </a:r>
            <a:r>
              <a:rPr lang="en-GB" sz="3100" dirty="0"/>
              <a:t>http://lawcs.ru/</a:t>
            </a:r>
            <a:endParaRPr lang="ru-RU" sz="3100" dirty="0"/>
          </a:p>
          <a:p>
            <a:endParaRPr lang="ru-RU" sz="3100" dirty="0"/>
          </a:p>
          <a:p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230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19. С какой периодичностью необходимо выплачивать заработную плату сотрудникам?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314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r>
              <a:rPr lang="ru-RU" sz="3100" dirty="0"/>
              <a:t>Не реже, чем каждые полмесяца.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6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20. Что такое специальная оценка условий труда?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599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	Это комплекс мероприятий по идентификации вредных и опасных для сотрудников условий труда на рабочих местах, проводимый организацией, имеющей аккредитацию </a:t>
            </a:r>
            <a:r>
              <a:rPr lang="ru-RU" sz="3100" dirty="0" err="1"/>
              <a:t>Роструда</a:t>
            </a:r>
            <a:r>
              <a:rPr lang="ru-RU" sz="3100" dirty="0"/>
              <a:t>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915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21. Кто является бенефициарным владельцем Вашей организации?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181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	</a:t>
            </a:r>
          </a:p>
          <a:p>
            <a:pPr marL="0" indent="0" algn="just">
              <a:buNone/>
            </a:pPr>
            <a:r>
              <a:rPr lang="ru-RU" sz="3100" dirty="0"/>
              <a:t>	Вам в любом случае придется предпринять расследование, чтобы это выяснить, а потом задокументировать.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512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22. Знаете ли Вы, где в Вашей организации лежат согласия на обработку персональных данных?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597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	</a:t>
            </a:r>
          </a:p>
          <a:p>
            <a:pPr marL="0" indent="0" algn="just">
              <a:buNone/>
            </a:pPr>
            <a:r>
              <a:rPr lang="ru-RU" sz="3100" dirty="0"/>
              <a:t>	Рекомендуем проверить наличие согласий от всех людей, с которыми Ваша организация заключала договоры.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215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23. Знаете ли Вы, в каких случаях может возникнуть конфликт интересов?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15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873254"/>
            <a:ext cx="7993263" cy="2851889"/>
          </a:xfrm>
        </p:spPr>
        <p:txBody>
          <a:bodyPr/>
          <a:lstStyle/>
          <a:p>
            <a:r>
              <a:rPr lang="ru-RU" sz="4200" i="1" dirty="0">
                <a:solidFill>
                  <a:srgbClr val="990000"/>
                </a:solidFill>
                <a:latin typeface="+mn-lt"/>
              </a:rPr>
              <a:t>1. Что нужно сделать, чтобы общественно-полезной Вашу организацию считали не только Вы сами?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84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	</a:t>
            </a:r>
            <a:r>
              <a:rPr lang="ru-RU" sz="2800" dirty="0"/>
              <a:t>Конфликт интересов может иметь место, если руководитель НКО самостоятельно заключил крупные договоры:</a:t>
            </a:r>
          </a:p>
          <a:p>
            <a:pPr algn="just"/>
            <a:r>
              <a:rPr lang="ru-RU" sz="2800" dirty="0"/>
              <a:t>со своими близкими родственниками;</a:t>
            </a:r>
          </a:p>
          <a:p>
            <a:pPr algn="just"/>
            <a:r>
              <a:rPr lang="ru-RU" sz="2800" dirty="0"/>
              <a:t>с организациями, в которых он сам или члены органов управления НКО работают по трудовому договору.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964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24. Где можно посмотреть общий план проверок всех юридических лиц большинством государственных органов?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79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039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100" dirty="0"/>
              <a:t>	</a:t>
            </a:r>
            <a:endParaRPr lang="en-US" sz="3100" dirty="0"/>
          </a:p>
          <a:p>
            <a:pPr marL="0" indent="0" algn="just">
              <a:buNone/>
            </a:pPr>
            <a:r>
              <a:rPr lang="en-US" sz="3100" dirty="0"/>
              <a:t>	</a:t>
            </a:r>
            <a:r>
              <a:rPr lang="ru-RU" sz="2800" dirty="0"/>
              <a:t>Проверьте информацию о своей организации на сайте Генеральной прокуратуры: </a:t>
            </a:r>
            <a:r>
              <a:rPr lang="en-GB" sz="2800" dirty="0"/>
              <a:t>https://plan.genproc.gov.ru/</a:t>
            </a: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660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412776"/>
            <a:ext cx="8501063" cy="3712468"/>
          </a:xfrm>
        </p:spPr>
        <p:txBody>
          <a:bodyPr/>
          <a:lstStyle/>
          <a:p>
            <a:pPr algn="r"/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Правовой минимум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некоммерческой организации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	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endParaRPr lang="ru-RU" sz="4000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5750" y="5241131"/>
            <a:ext cx="457428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ru-RU" sz="2000" b="1" dirty="0">
              <a:solidFill>
                <a:srgbClr val="8A1A1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43"/>
            <a:ext cx="3672408" cy="10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98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dirty="0"/>
              <a:t>                           </a:t>
            </a:r>
            <a:r>
              <a:rPr kumimoji="0" lang="ru-RU" sz="2800" b="1" dirty="0">
                <a:solidFill>
                  <a:srgbClr val="8A1A1C"/>
                </a:solidFill>
              </a:rPr>
              <a:t>Протокол общего собрания</a:t>
            </a:r>
            <a:br>
              <a:rPr kumimoji="0" lang="ru-RU" sz="2800" b="1" dirty="0">
                <a:solidFill>
                  <a:srgbClr val="8A1A1C"/>
                </a:solidFill>
              </a:rPr>
            </a:br>
            <a:r>
              <a:rPr kumimoji="0" lang="ru-RU" sz="2800" b="1" dirty="0">
                <a:solidFill>
                  <a:srgbClr val="8A1A1C"/>
                </a:solidFill>
              </a:rPr>
              <a:t>                    (гл. 9.1 ГК РФ)</a:t>
            </a:r>
            <a:r>
              <a:rPr kumimoji="0" lang="ru-RU" sz="3200" b="1" dirty="0">
                <a:solidFill>
                  <a:srgbClr val="8A1A1C"/>
                </a:solidFill>
              </a:rPr>
              <a:t/>
            </a:r>
            <a:br>
              <a:rPr kumimoji="0" lang="ru-RU" sz="3200" b="1" dirty="0">
                <a:solidFill>
                  <a:srgbClr val="8A1A1C"/>
                </a:solidFill>
              </a:rPr>
            </a:br>
            <a:endParaRPr lang="ru-RU" sz="3200" b="1" dirty="0">
              <a:solidFill>
                <a:srgbClr val="8A1A1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09600" y="143692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Дата, время и место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принявших участие в собрании</a:t>
            </a:r>
          </a:p>
          <a:p>
            <a:pPr marL="0" indent="0">
              <a:buNone/>
            </a:pPr>
            <a:r>
              <a:rPr kumimoji="0" lang="ru-RU" sz="2000" dirty="0"/>
              <a:t>Результаты голосования по каждому вопросу повестки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проводивших подсчет голосов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голосовавших против и потребовавших внести об этом запись</a:t>
            </a:r>
          </a:p>
          <a:p>
            <a:pPr marL="0" indent="0">
              <a:buNone/>
            </a:pPr>
            <a:r>
              <a:rPr kumimoji="0" lang="ru-RU" sz="2000" dirty="0"/>
              <a:t>Подписи председателя и секретаря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Недействительность (</a:t>
            </a:r>
            <a:r>
              <a:rPr lang="ru-RU" sz="2000" dirty="0" err="1"/>
              <a:t>оспоримость</a:t>
            </a:r>
            <a:r>
              <a:rPr lang="ru-RU" sz="2000" dirty="0"/>
              <a:t> или ничтожность решения собрания) – </a:t>
            </a:r>
          </a:p>
          <a:p>
            <a:pPr marL="0" indent="0">
              <a:buNone/>
            </a:pPr>
            <a:r>
              <a:rPr lang="ru-RU" sz="2000" dirty="0"/>
              <a:t>полномочия под вопросом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679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434"/>
            <a:ext cx="8229600" cy="1143000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ЕГРЮЛ –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лицо, действующее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без доверенности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i="1" dirty="0">
                <a:solidFill>
                  <a:srgbClr val="8A1A1C"/>
                </a:solidFill>
              </a:rPr>
              <a:t>Момент истины…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1963"/>
            <a:ext cx="6768033" cy="333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59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Руководитель организации - физическое лицо, которое в соответствии с  Трудовым Кодексом, другими федеральными законами и иными нормативными правовыми актами Российской Федерации, законами и иными нормативными правовыми актами субъектов Российской Федерации, нормативными правовыми актами органов местного самоуправления, учредительными документами юридического лица (организации) и локальными нормативными актами осуществляет руководство этой организацией, </a:t>
            </a:r>
            <a:r>
              <a:rPr lang="ru-RU" sz="2000" u="sng" dirty="0"/>
              <a:t>в том числе выполняет функции ее единоличного исполнительного органа</a:t>
            </a:r>
            <a:r>
              <a:rPr lang="ru-RU" sz="2000" dirty="0"/>
              <a:t>. </a:t>
            </a:r>
            <a:r>
              <a:rPr lang="ru-RU" sz="2000" dirty="0" smtClean="0"/>
              <a:t>(ст</a:t>
            </a:r>
            <a:r>
              <a:rPr lang="ru-RU" sz="2000" dirty="0"/>
              <a:t>. 273 ТК РФ)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420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39876"/>
            <a:ext cx="8229600" cy="4586287"/>
          </a:xfrm>
        </p:spPr>
        <p:txBody>
          <a:bodyPr/>
          <a:lstStyle/>
          <a:p>
            <a:endParaRPr kumimoji="0" lang="ru-RU" sz="2000" dirty="0"/>
          </a:p>
          <a:p>
            <a:r>
              <a:rPr kumimoji="0" lang="ru-RU" sz="2000" dirty="0"/>
              <a:t>с даты назначения (принятия решения, избрания) – ст.16 ТК РФ</a:t>
            </a:r>
          </a:p>
          <a:p>
            <a:r>
              <a:rPr kumimoji="0" lang="ru-RU" sz="2000" dirty="0"/>
              <a:t>с даты  внесения сведений в ЕГРЮЛ</a:t>
            </a:r>
          </a:p>
          <a:p>
            <a:r>
              <a:rPr kumimoji="0" lang="ru-RU" sz="2000" dirty="0"/>
              <a:t>с дня получения ответа о дисквалификации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b="1" dirty="0"/>
              <a:t>Добросовестность и разумность</a:t>
            </a:r>
            <a:r>
              <a:rPr lang="ru-RU" sz="2000" dirty="0"/>
              <a:t> при исполнении возложенных на директора обязанностей заключаются в принятии им необходимых и достаточных мер для достижения целей деятельности, ради которых создано юридическое лицо.</a:t>
            </a: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Материальная ответственность за прямой действительный ущерб</a:t>
            </a:r>
          </a:p>
          <a:p>
            <a:pPr marL="0" indent="0" algn="r">
              <a:buNone/>
            </a:pPr>
            <a:r>
              <a:rPr kumimoji="0" lang="ru-RU" sz="2000" dirty="0"/>
              <a:t> </a:t>
            </a:r>
            <a:endParaRPr lang="ru-RU" sz="2000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794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dirty="0"/>
              <a:t>В дополнение  к </a:t>
            </a:r>
            <a:r>
              <a:rPr kumimoji="0" lang="ru-RU" sz="2000" b="1" u="sng" dirty="0"/>
              <a:t>основным</a:t>
            </a:r>
            <a:r>
              <a:rPr kumimoji="0" lang="ru-RU" sz="2000" dirty="0"/>
              <a:t>  (ст.57 ТК РФ) условиям 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kumimoji="0" lang="ru-RU" sz="2000" dirty="0"/>
              <a:t>Стороны – см. протокол / решение</a:t>
            </a:r>
          </a:p>
          <a:p>
            <a:pPr marL="0" indent="0">
              <a:buNone/>
            </a:pPr>
            <a:r>
              <a:rPr kumimoji="0" lang="ru-RU" sz="2000" dirty="0"/>
              <a:t>Срок – см. учредительные документы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Должностные обязанности</a:t>
            </a:r>
          </a:p>
          <a:p>
            <a:pPr marL="0" indent="0">
              <a:buNone/>
            </a:pPr>
            <a:r>
              <a:rPr lang="ru-RU" sz="2000" dirty="0"/>
              <a:t>Дополнительные основания для расторжения </a:t>
            </a:r>
          </a:p>
          <a:p>
            <a:pPr marL="0" indent="0">
              <a:buNone/>
            </a:pPr>
            <a:r>
              <a:rPr lang="ru-RU" sz="2000" dirty="0"/>
              <a:t>(глава 43 ТК РФ)</a:t>
            </a:r>
            <a:endParaRPr kumimoji="0" lang="ru-RU" sz="2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Уклонение от оформления или ненадлежащее оформление трудового договора </a:t>
            </a:r>
            <a:r>
              <a:rPr lang="en-US" sz="2000" dirty="0"/>
              <a:t>&lt;…&gt;</a:t>
            </a:r>
            <a:r>
              <a:rPr lang="ru-RU" sz="2000" dirty="0"/>
              <a:t>влечет наложение административного штрафа на должностных лиц в размере от десяти тысяч до двадцати тысяч рублей; на юридических лиц - от пятидесяти тысяч до ста тысяч рублей. (Ст. 5.27  КоАП)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695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Документы, регламентирующие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трудовые отношения ( минимум)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/>
              <a:t>Правила внутреннего трудового распорядка.</a:t>
            </a:r>
          </a:p>
          <a:p>
            <a:pPr lvl="0"/>
            <a:r>
              <a:rPr lang="ru-RU" sz="1800" dirty="0"/>
              <a:t>Штатное расписание.</a:t>
            </a:r>
          </a:p>
          <a:p>
            <a:pPr lvl="0"/>
            <a:r>
              <a:rPr lang="ru-RU" sz="1800" dirty="0"/>
              <a:t>График ежегодных отпусков ( с датой его утверждения).</a:t>
            </a:r>
          </a:p>
          <a:p>
            <a:pPr lvl="0"/>
            <a:r>
              <a:rPr lang="ru-RU" sz="1800" dirty="0"/>
              <a:t>Положение о персональных данных.</a:t>
            </a:r>
          </a:p>
          <a:p>
            <a:pPr lvl="0"/>
            <a:r>
              <a:rPr lang="ru-RU" sz="1800" dirty="0"/>
              <a:t>Должностные инструкции.</a:t>
            </a:r>
          </a:p>
          <a:p>
            <a:pPr lvl="0"/>
            <a:r>
              <a:rPr lang="ru-RU" sz="1800" dirty="0"/>
              <a:t>Личные карточки</a:t>
            </a:r>
          </a:p>
          <a:p>
            <a:pPr lvl="0"/>
            <a:r>
              <a:rPr lang="ru-RU" sz="1800" dirty="0"/>
              <a:t>Трудовые книжки.</a:t>
            </a:r>
          </a:p>
          <a:p>
            <a:pPr lvl="0"/>
            <a:r>
              <a:rPr lang="ru-RU" sz="1800" dirty="0"/>
              <a:t>Журнал движения трудовых книжек.</a:t>
            </a:r>
          </a:p>
          <a:p>
            <a:pPr lvl="0"/>
            <a:r>
              <a:rPr lang="ru-RU" sz="1800" dirty="0"/>
              <a:t>Табель учёта рабочего времени.</a:t>
            </a:r>
          </a:p>
          <a:p>
            <a:pPr lvl="0"/>
            <a:r>
              <a:rPr lang="ru-RU" sz="1800" dirty="0"/>
              <a:t>Трудовые договоры.</a:t>
            </a:r>
          </a:p>
          <a:p>
            <a:r>
              <a:rPr lang="ru-RU" sz="1800" dirty="0"/>
              <a:t>Приказы (распоряжения) работодателя</a:t>
            </a:r>
          </a:p>
          <a:p>
            <a:r>
              <a:rPr lang="ru-RU" sz="1800" dirty="0"/>
              <a:t>Отчет о проведении специальной оценки условий труда</a:t>
            </a:r>
          </a:p>
          <a:p>
            <a:r>
              <a:rPr lang="ru-RU" sz="1800" dirty="0"/>
              <a:t>Документы по охране труда …</a:t>
            </a:r>
          </a:p>
          <a:p>
            <a:endParaRPr kumimoji="0" lang="ru-RU" sz="18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6891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1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Необходимо:</a:t>
            </a:r>
          </a:p>
          <a:p>
            <a:r>
              <a:rPr lang="ru-RU" dirty="0"/>
              <a:t>Оказывать услуги по перечню ОПУ не менее 1 года</a:t>
            </a:r>
          </a:p>
          <a:p>
            <a:r>
              <a:rPr lang="ru-RU" dirty="0"/>
              <a:t>Не быть НКО-ИА и не иметь долгов по налогам  и сборам</a:t>
            </a:r>
          </a:p>
          <a:p>
            <a:r>
              <a:rPr lang="ru-RU" dirty="0"/>
              <a:t>Вступить в реестр ОИПУ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8A1A1C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8A1A1C"/>
                </a:solidFill>
              </a:rPr>
              <a:t>	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4468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Специальная оценка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рабочих мест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/>
              <a:t>Наличие / отсутствие вредных и (или) опасных факторов: шум, электромагнитные поля, ультрафиолетовые излучение, световая среда…</a:t>
            </a:r>
            <a:endParaRPr kumimoji="0" lang="ru-RU" sz="2000" i="1" dirty="0"/>
          </a:p>
          <a:p>
            <a:pPr marL="0" indent="0">
              <a:buNone/>
            </a:pPr>
            <a:r>
              <a:rPr kumimoji="0" lang="ru-RU" sz="2000" b="1" i="1" dirty="0">
                <a:solidFill>
                  <a:srgbClr val="8A1A1C"/>
                </a:solidFill>
              </a:rPr>
              <a:t>Классы :</a:t>
            </a:r>
            <a:r>
              <a:rPr lang="ru-RU" sz="2000" b="1" dirty="0">
                <a:solidFill>
                  <a:srgbClr val="8A1A1C"/>
                </a:solidFill>
              </a:rPr>
              <a:t> </a:t>
            </a:r>
            <a:r>
              <a:rPr lang="ru-RU" sz="2000" dirty="0"/>
              <a:t>оптимальный/ допустимый/ /вредный/ опасный</a:t>
            </a:r>
          </a:p>
          <a:p>
            <a:pPr marL="0" indent="0">
              <a:buNone/>
            </a:pPr>
            <a:r>
              <a:rPr lang="ru-RU" sz="2000" dirty="0"/>
              <a:t>Раз в пять лет</a:t>
            </a:r>
            <a:endParaRPr lang="ru-RU" dirty="0"/>
          </a:p>
          <a:p>
            <a:pPr marL="0" indent="0">
              <a:buNone/>
            </a:pPr>
            <a:r>
              <a:rPr lang="ru-RU" sz="2000" dirty="0"/>
              <a:t>Аккредитованная организация из «Реестра организаций, проводящих специальную оценку условий труда»</a:t>
            </a:r>
          </a:p>
          <a:p>
            <a:pPr marL="0" indent="0">
              <a:buNone/>
            </a:pPr>
            <a:r>
              <a:rPr lang="ru-RU" sz="1400" b="1" u="sng" dirty="0">
                <a:hlinkClick r:id="rId3"/>
              </a:rPr>
              <a:t>http://akot.rosmintrud.ru/sout/organizations</a:t>
            </a:r>
            <a:endParaRPr lang="ru-RU" sz="1400" b="1" u="sng" dirty="0"/>
          </a:p>
          <a:p>
            <a:pPr marL="0" indent="0">
              <a:buNone/>
            </a:pP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Нарушение работодателем установленного прядка </a:t>
            </a:r>
            <a:r>
              <a:rPr lang="ru-RU" sz="2000" b="1" dirty="0"/>
              <a:t>проведения специальной оценки условий труда </a:t>
            </a:r>
            <a:r>
              <a:rPr lang="ru-RU" sz="2000" dirty="0"/>
              <a:t>на рабочих местах или ее непроведение</a:t>
            </a:r>
          </a:p>
          <a:p>
            <a:r>
              <a:rPr lang="ru-RU" sz="2000" dirty="0"/>
              <a:t>влечет предупреждение или наложение  штрафа </a:t>
            </a:r>
          </a:p>
          <a:p>
            <a:r>
              <a:rPr lang="ru-RU" sz="2000" dirty="0"/>
              <a:t>на должностных лиц в размере от пяти тысяч до десяти тысяч рублей; </a:t>
            </a:r>
          </a:p>
          <a:p>
            <a:r>
              <a:rPr lang="ru-RU" sz="2000" dirty="0"/>
              <a:t>на юридических лиц от шестидесяти тысяч до восьмидесяти тысяч рублей.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224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896" y="448684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Ужесточение административной ответственности (2015+) за: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11188" y="1772816"/>
            <a:ext cx="7921625" cy="4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/>
              <a:t>За фактическое допущение к работе без заключения трудового договора (10-20 тысяч рублей на организацию);</a:t>
            </a:r>
          </a:p>
          <a:p>
            <a:pPr algn="just" eaLnBrk="0" hangingPunct="0"/>
            <a:endParaRPr kumimoji="0" lang="ru-RU" sz="2100" dirty="0"/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/>
              <a:t>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работодателем (50-100 тысяч рублей на организацию);</a:t>
            </a:r>
          </a:p>
          <a:p>
            <a:pPr algn="just" eaLnBrk="0" hangingPunct="0"/>
            <a:endParaRPr kumimoji="0" lang="ru-RU" sz="2100" dirty="0"/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 err="1"/>
              <a:t>Непроведение</a:t>
            </a:r>
            <a:r>
              <a:rPr kumimoji="0" lang="ru-RU" sz="2100" dirty="0"/>
              <a:t> специальной оценки условий труда (60-80 тысяч рублей на организацию).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kumimoji="0" lang="ru-RU" sz="2100" dirty="0"/>
          </a:p>
          <a:p>
            <a:pPr algn="r" eaLnBrk="0" hangingPunct="0"/>
            <a:r>
              <a:rPr kumimoji="0" lang="ru-RU" sz="2100" i="1" dirty="0"/>
              <a:t>Ст. 5.27 и 5.27.1 КоАП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136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434"/>
            <a:ext cx="8229600" cy="1143000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ЕГРЮЛ –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адрес (</a:t>
            </a:r>
            <a:r>
              <a:rPr kumimoji="0" lang="ru-RU" sz="2400" b="1">
                <a:solidFill>
                  <a:srgbClr val="8A1A1C"/>
                </a:solidFill>
                <a:cs typeface="Arial" pitchFamily="34" charset="0"/>
              </a:rPr>
              <a:t>место нахождения)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i="1" dirty="0">
                <a:solidFill>
                  <a:srgbClr val="8A1A1C"/>
                </a:solidFill>
              </a:rPr>
              <a:t>Момент истины…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219200" y="1988840"/>
            <a:ext cx="6705600" cy="3784600"/>
            <a:chOff x="0" y="0"/>
            <a:chExt cx="6705600" cy="37846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29200" cy="2959100"/>
            </a:xfrm>
            <a:prstGeom prst="rect">
              <a:avLst/>
            </a:prstGeom>
            <a:ln>
              <a:solidFill>
                <a:schemeClr val="accent1">
                  <a:alpha val="71000"/>
                </a:schemeClr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00" y="2552700"/>
              <a:ext cx="4749800" cy="1231900"/>
            </a:xfrm>
            <a:prstGeom prst="rect">
              <a:avLst/>
            </a:prstGeom>
            <a:ln>
              <a:solidFill>
                <a:schemeClr val="accent1">
                  <a:alpha val="67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89231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Открытие банковского счета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5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Банк …</a:t>
            </a:r>
          </a:p>
          <a:p>
            <a:r>
              <a:rPr lang="ru-RU" sz="1800" dirty="0"/>
              <a:t>свидетельство о государственной регистрации юридического лица;</a:t>
            </a:r>
          </a:p>
          <a:p>
            <a:r>
              <a:rPr lang="ru-RU" sz="1800" dirty="0"/>
              <a:t>учредительные документы юридического лица. в) выданные юридическому лицу лицензии </a:t>
            </a:r>
          </a:p>
          <a:p>
            <a:r>
              <a:rPr lang="ru-RU" sz="1800" dirty="0"/>
              <a:t>карточка;</a:t>
            </a:r>
            <a:endParaRPr lang="ru-RU" sz="1800" dirty="0">
              <a:hlinkClick r:id="rId3"/>
            </a:endParaRPr>
          </a:p>
          <a:p>
            <a:r>
              <a:rPr lang="ru-RU" sz="1800" dirty="0"/>
              <a:t>документы, подтверждающие полномочия лиц, указанных в карточке, на распоряжение денежными средствами, находящимися на счете</a:t>
            </a:r>
          </a:p>
          <a:p>
            <a:r>
              <a:rPr lang="ru-RU" sz="1800" dirty="0"/>
              <a:t>документы, подтверждающие полномочия единоличного исполнительного органа юридического лица;</a:t>
            </a:r>
          </a:p>
          <a:p>
            <a:r>
              <a:rPr lang="ru-RU" sz="1800" dirty="0"/>
              <a:t>свидетельство о постановке на учет в налоговом </a:t>
            </a:r>
            <a:r>
              <a:rPr lang="ru-RU" sz="1800" dirty="0" smtClean="0"/>
              <a:t>органе</a:t>
            </a:r>
          </a:p>
          <a:p>
            <a:r>
              <a:rPr lang="ru-RU" sz="1800" dirty="0" smtClean="0"/>
              <a:t>Документы, подтверждающие адрес (местонахождения) юр. Лица.</a:t>
            </a:r>
            <a:endParaRPr lang="ru-RU" sz="1800" dirty="0"/>
          </a:p>
          <a:p>
            <a:endParaRPr kumimoji="0" lang="ru-RU" sz="1800" dirty="0"/>
          </a:p>
          <a:p>
            <a:pPr marL="0" indent="0">
              <a:buNone/>
            </a:pPr>
            <a:r>
              <a:rPr lang="ru-RU" sz="2000" i="1" dirty="0"/>
              <a:t>Банковский счет является открытым с момента внесения записи об открытии соответствующего лицевого счета в Книгу регистрации открытых счетов.</a:t>
            </a:r>
          </a:p>
          <a:p>
            <a:endParaRPr kumimoji="0" lang="ru-RU" sz="18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2349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Договор  аренды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Индивидуализация объекта </a:t>
            </a:r>
          </a:p>
          <a:p>
            <a:pPr marL="0" indent="0">
              <a:buNone/>
            </a:pPr>
            <a:r>
              <a:rPr kumimoji="0" lang="ru-RU" sz="2000" dirty="0"/>
              <a:t>Условия и цели использования </a:t>
            </a:r>
          </a:p>
          <a:p>
            <a:pPr marL="0" indent="0">
              <a:buNone/>
            </a:pPr>
            <a:r>
              <a:rPr kumimoji="0" lang="ru-RU" sz="2000" dirty="0"/>
              <a:t>Условия о принадлежностях </a:t>
            </a:r>
          </a:p>
          <a:p>
            <a:pPr marL="0" indent="0">
              <a:buNone/>
            </a:pPr>
            <a:r>
              <a:rPr kumimoji="0" lang="ru-RU" sz="2000" dirty="0"/>
              <a:t>Условия о недостатках </a:t>
            </a:r>
          </a:p>
          <a:p>
            <a:pPr marL="0" indent="0">
              <a:buNone/>
            </a:pPr>
            <a:r>
              <a:rPr kumimoji="0" lang="ru-RU" sz="2000" dirty="0"/>
              <a:t>Условия о состоянии </a:t>
            </a:r>
          </a:p>
          <a:p>
            <a:pPr marL="0" indent="0">
              <a:buNone/>
            </a:pPr>
            <a:r>
              <a:rPr kumimoji="0" lang="ru-RU" sz="2000" dirty="0"/>
              <a:t>Цена (обеспечительный платеж)</a:t>
            </a:r>
          </a:p>
          <a:p>
            <a:pPr marL="0" indent="0">
              <a:buNone/>
            </a:pPr>
            <a:r>
              <a:rPr kumimoji="0" lang="ru-RU" sz="2000" dirty="0"/>
              <a:t>Срок  договора аренды (государственная регистрация)</a:t>
            </a:r>
          </a:p>
          <a:p>
            <a:pPr marL="0" indent="0">
              <a:buNone/>
            </a:pPr>
            <a:r>
              <a:rPr kumimoji="0" lang="ru-RU" sz="2000" dirty="0"/>
              <a:t>Субаренда  ( разрешение и зависимость от договора аренды)</a:t>
            </a:r>
          </a:p>
          <a:p>
            <a:pPr marL="0" indent="0">
              <a:buNone/>
            </a:pPr>
            <a:r>
              <a:rPr kumimoji="0" lang="ru-RU" sz="2000" dirty="0"/>
              <a:t>Уведомления по адресу в ЕГРЮЛ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недействительность договора</a:t>
            </a:r>
          </a:p>
          <a:p>
            <a:r>
              <a:rPr lang="ru-RU" sz="2000" dirty="0"/>
              <a:t>расторжение в судебном порядке</a:t>
            </a:r>
          </a:p>
          <a:p>
            <a:r>
              <a:rPr lang="ru-RU" sz="2000" dirty="0"/>
              <a:t>возмещение убытков</a:t>
            </a:r>
            <a:endParaRPr lang="ru-RU" sz="2000" dirty="0">
              <a:hlinkClick r:id="rId3"/>
            </a:endParaRPr>
          </a:p>
          <a:p>
            <a:r>
              <a:rPr lang="ru-RU" sz="2000" dirty="0"/>
              <a:t>уплата процентов на сумму долга </a:t>
            </a:r>
          </a:p>
          <a:p>
            <a:r>
              <a:rPr lang="ru-RU" sz="2000" dirty="0"/>
              <a:t>уплаты неустойки за ненадлежащее исполнение или неисполнение обязательства по договору</a:t>
            </a:r>
          </a:p>
          <a:p>
            <a:r>
              <a:rPr lang="ru-RU" sz="2000" dirty="0"/>
              <a:t>административный штраф за </a:t>
            </a:r>
            <a:r>
              <a:rPr lang="ru-RU" sz="2000" dirty="0" err="1"/>
              <a:t>нерегистрацию</a:t>
            </a:r>
            <a:r>
              <a:rPr lang="ru-RU" sz="2000" dirty="0"/>
              <a:t> ( 30-40 </a:t>
            </a:r>
            <a:r>
              <a:rPr lang="ru-RU" sz="2000" dirty="0" err="1"/>
              <a:t>тыс</a:t>
            </a:r>
            <a:r>
              <a:rPr lang="ru-RU" sz="2000" dirty="0"/>
              <a:t>)</a:t>
            </a:r>
          </a:p>
          <a:p>
            <a:endParaRPr lang="ru-RU" sz="2000" dirty="0"/>
          </a:p>
          <a:p>
            <a:endParaRPr lang="ru-RU" sz="2000" dirty="0">
              <a:hlinkClick r:id="rId4"/>
            </a:endParaRP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9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Пожарная безопасность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2000" dirty="0"/>
          </a:p>
          <a:p>
            <a:r>
              <a:rPr lang="ru-RU" sz="2000" dirty="0"/>
              <a:t>Упоминание в договоре аренды</a:t>
            </a:r>
          </a:p>
          <a:p>
            <a:r>
              <a:rPr lang="ru-RU" sz="2000" dirty="0"/>
              <a:t>Ответственность за обеспечение пожарной безопасности лежит на руководителе ( пожарный минимум)</a:t>
            </a:r>
          </a:p>
          <a:p>
            <a:r>
              <a:rPr lang="ru-RU" sz="2000" dirty="0"/>
              <a:t>Физическое и бумажное соответствие закону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Нарушение требований пожарной безопасности влечет предупреждение или наложение административного штрафа </a:t>
            </a:r>
          </a:p>
          <a:p>
            <a:r>
              <a:rPr lang="ru-RU" sz="2000" dirty="0"/>
              <a:t>на должностных лиц - от шести тысяч до пятнадцати тысяч рублей;</a:t>
            </a:r>
          </a:p>
          <a:p>
            <a:r>
              <a:rPr lang="ru-RU" sz="2000" dirty="0"/>
              <a:t>на юридических лиц - от ста пятидесяти тысяч до двухсот тысяч рублей. ( ст.20.4 КоАП)</a:t>
            </a:r>
          </a:p>
          <a:p>
            <a:r>
              <a:rPr lang="ru-RU" sz="2000" dirty="0"/>
              <a:t>Повторное – от 200 до 400 плюс адм.  приостановление до 90 суток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344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6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Система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Специальные правила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Инструкции о мерах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учёта проведения инструктажей  по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учёта вводного  инструктажа по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Перечень вопросов вводного противопожарного инструктажа;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Перечень вопросов первичного  противопожарного инструктажа;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Удостоверения о прохождении пожарно-технического минимума руководителями, специалистами;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создании квалификационной комиссии по проверке знаний  пожарно-технического минимума работников;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создании квалификационной комиссии по проверке знаний  пожарно-технического минимума руководителей, специалистов;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Программа обучения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График обучения и проверки знаний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Билетные вопросы;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Протокол проверки знаний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Тематические планы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назначении ответственных лиц по соблюдению правил пожарной безопасности, нормативных правовых актов;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пожарно-технической комиссии;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добровольном пожарном формировании;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пожарной охране;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Таблички с указанием номера телефонов вызова пожарной охраны;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</a:t>
            </a:r>
            <a:r>
              <a:rPr lang="ru-RU" sz="600" b="1" dirty="0" err="1">
                <a:solidFill>
                  <a:srgbClr val="FF0000"/>
                </a:solidFill>
              </a:rPr>
              <a:t>Общеобъектовые</a:t>
            </a:r>
            <a:r>
              <a:rPr lang="ru-RU" sz="600" b="1" dirty="0">
                <a:solidFill>
                  <a:srgbClr val="FF0000"/>
                </a:solidFill>
              </a:rPr>
              <a:t> инструкции о мерах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Противопожарный режим;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Планы (схемы) эвакуации людей в случае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Инструкция, определяющая действия персонала по обеспечению безопасной и быстрой эвакуации людей к плану (схеме) эвакуации людей в случае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Сигнальные цвета и знаки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(акт) проверки состояния огнезащитной пропитки;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Договоры, лицензии на оказание услуг по нанесению огнезащитной пропитки, а также акт приёмки;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Договоры аренды - меры по соблюдению требований пожарной безопасности.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Проекты зданий и сооружений;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проверки систем отопления, печи перед отопительным сезоном;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проверки дымоходов;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(журнал) проверки задвижек с электроприводом, пожарных насосов;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технического обслуживания автоматических установок пожарной сигнализации и пожаротушения, систем противодымной защиты;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Годовой план-график технического обслуживания автоматических установок пожарной сигнализации и пожаротушения, систем противодымной защиты;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Инструкция о порядке действий дежурного персонала при получении сигналов о пожаре и неисправности установок (систем) пожарной автоматики;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План привлечения сил и средств для тушения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технического обслуживания огнетушителей;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проведения испытаний и перезарядки огнетушителей;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Эксплуатационный паспорт огнетушителя;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Декларация пожарной безопасности и т. д.</a:t>
            </a:r>
          </a:p>
          <a:p>
            <a:r>
              <a:rPr lang="ru-RU" sz="6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">
            <a:off x="3229742" y="1321928"/>
            <a:ext cx="5038384" cy="41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Пожарная безопасность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321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Персональные данные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(минимум)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Приказ о назначении лица, ответственного за организацию обработки персональных данных;</a:t>
            </a:r>
          </a:p>
          <a:p>
            <a:r>
              <a:rPr lang="ru-RU" sz="2000" dirty="0"/>
              <a:t>Положение об обработке персональных данных (с ведомостью об ознакомлении работников, бланком обязательства о неразглашении и бланком письменного согласия на обработку персональных данных);</a:t>
            </a:r>
          </a:p>
          <a:p>
            <a:r>
              <a:rPr lang="ru-RU" sz="2000" dirty="0"/>
              <a:t>Перечень персональных данных, подлежащих защите;</a:t>
            </a:r>
          </a:p>
          <a:p>
            <a:r>
              <a:rPr lang="ru-RU" sz="2000" dirty="0"/>
              <a:t>Приказ о допуске работников к обработке персональных данных;</a:t>
            </a:r>
          </a:p>
          <a:p>
            <a:r>
              <a:rPr lang="ru-RU" sz="2000" dirty="0"/>
              <a:t>Журнал учета обращений субъектов персональных данных;</a:t>
            </a:r>
          </a:p>
          <a:p>
            <a:r>
              <a:rPr lang="ru-RU" sz="2000" dirty="0"/>
              <a:t>Акт уничтожения персональных данных;</a:t>
            </a:r>
          </a:p>
          <a:p>
            <a:pPr marL="0" indent="0">
              <a:buNone/>
            </a:pPr>
            <a:endParaRPr lang="ru-RU" sz="2000" dirty="0">
              <a:solidFill>
                <a:srgbClr val="8A1A1C"/>
              </a:solidFill>
            </a:endParaRP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311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3195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Персональные данные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0253" cy="4525963"/>
          </a:xfrm>
        </p:spPr>
        <p:txBody>
          <a:bodyPr/>
          <a:lstStyle/>
          <a:p>
            <a:pPr marL="0" indent="0">
              <a:buNone/>
            </a:pPr>
            <a:endParaRPr kumimoji="0" lang="ru-RU" sz="2000" b="1" dirty="0">
              <a:solidFill>
                <a:srgbClr val="8A1A1C"/>
              </a:solidFill>
            </a:endParaRPr>
          </a:p>
          <a:p>
            <a:r>
              <a:rPr lang="ru-RU" sz="2000" b="1" dirty="0">
                <a:solidFill>
                  <a:srgbClr val="8A1A1C"/>
                </a:solidFill>
              </a:rPr>
              <a:t>Модель угроз</a:t>
            </a:r>
          </a:p>
          <a:p>
            <a:pPr marL="0" indent="0">
              <a:buNone/>
            </a:pPr>
            <a:endParaRPr lang="ru-RU" sz="2000" b="1" dirty="0">
              <a:solidFill>
                <a:srgbClr val="8A1A1C"/>
              </a:solidFill>
            </a:endParaRPr>
          </a:p>
          <a:p>
            <a:r>
              <a:rPr lang="ru-RU" sz="2000" dirty="0"/>
              <a:t>Бумажные и технические требования по обеспечению защиты персональных данных </a:t>
            </a:r>
          </a:p>
          <a:p>
            <a:r>
              <a:rPr lang="ru-RU" sz="2000" dirty="0"/>
              <a:t>Трансграничная передача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ФЗ № 152 «О персональных данных»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Роскомнадзор не дремлет, штраф за каждый случай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41813" y="908720"/>
            <a:ext cx="4499347" cy="5217443"/>
          </a:xfrm>
        </p:spPr>
        <p:txBody>
          <a:bodyPr/>
          <a:lstStyle/>
          <a:p>
            <a:r>
              <a:rPr lang="ru-RU" sz="2000" dirty="0"/>
              <a:t>Нарушение установленного законом порядка сбора, хранения, использования или распространения информации о гражданах (персональных данных) -</a:t>
            </a:r>
          </a:p>
          <a:p>
            <a:r>
              <a:rPr lang="ru-RU" sz="2000" dirty="0"/>
              <a:t>влечет предупреждение или наложение административного штрафа</a:t>
            </a:r>
          </a:p>
          <a:p>
            <a:r>
              <a:rPr lang="ru-RU" sz="2000" dirty="0"/>
              <a:t>на должностных лиц - от пятисот до одной тысячи рублей (от пяти до десяти тысяч рублей); </a:t>
            </a:r>
          </a:p>
          <a:p>
            <a:r>
              <a:rPr lang="ru-RU" sz="2000" dirty="0"/>
              <a:t>на юридических лиц - от пяти тысяч до десяти тысяч рублей (от тридцати до пятидесяти тысяч рублей.).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78266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500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fe-buy.ru/data/big/stahlkraft_defender_pro_123_e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5608"/>
            <a:ext cx="5029200" cy="38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73096"/>
            <a:ext cx="8229599" cy="4553067"/>
          </a:xfrm>
        </p:spPr>
        <p:txBody>
          <a:bodyPr/>
          <a:lstStyle/>
          <a:p>
            <a:pPr marL="0" indent="0">
              <a:buNone/>
            </a:pPr>
            <a:endParaRPr lang="ru-RU" sz="900" dirty="0"/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Устав с отметкой о регистрации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Учредительный договор (может быть у Некоммерческих партнерств, Автономных некоммерческих организаций и обязательно должен быть у Ассоциаций и Союзов) для созданных до 5 мая 2014 года;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внесении записи в Единый государственный реестр юридических лиц, выданное налоговым органом;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государственной регистрации организации, выданное Министерством юстиции (для организаций, зарегистрированных до 2006г.) или Федеральной регистрационной службой (для организаций, зарегистрированных после 2006 г.);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постановке организации на налоговый учет, выданное налоговым органом.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Фонде социального страхования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Фонде обязательного медицинского страхования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Пенсионном фонде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Информационное письмо об учете организации в </a:t>
            </a:r>
            <a:r>
              <a:rPr lang="ru-RU" sz="900" dirty="0" err="1">
                <a:solidFill>
                  <a:srgbClr val="FF0000"/>
                </a:solidFill>
              </a:rPr>
              <a:t>Статрегистре</a:t>
            </a:r>
            <a:r>
              <a:rPr lang="ru-RU" sz="900" dirty="0">
                <a:solidFill>
                  <a:srgbClr val="FF0000"/>
                </a:solidFill>
              </a:rPr>
              <a:t> Росстата (Федеральная служба государственной статистики)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Положение о ревизионной комиссии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Положение о членстве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Форма отчета ревизионной комиссии (при наличии такого органа, согласно уставу)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Форма отчета руководящего органа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Сведения о месте нахождения организации (договор аренды или договор безвозмездного пользования и т.п., если адресом места нахождения организации является квартира одного из учредителей или члена организации, то гарантийное письмо о предоставлении адреса).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Протоколы и решения руководящих органов.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Отчетность в Минюст.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Документы, которыми оформляется членство в организации (если в организации имеется членство):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заявления о приеме в члены организации и выхода из членства;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протоколы и решения компетентных органов организации о приеме и исключении из членов организации;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образцы членских билетов (если их наличие предусмотрено уставом);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реестр членов некоммерческой организации.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Хозяйственные договоры</a:t>
            </a:r>
          </a:p>
          <a:p>
            <a:pPr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Договоры на получение денежных средств</a:t>
            </a:r>
          </a:p>
          <a:p>
            <a:pPr>
              <a:buFont typeface="+mj-lt"/>
              <a:buAutoNum type="arabicPeriod"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Документы в сейфе…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51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2808903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2. Знаете ли Вы что-нибудь про охрану труда?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6795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62475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общественно полезные услуги отличаются от социальных услуг?</a:t>
            </a:r>
          </a:p>
        </p:txBody>
      </p:sp>
    </p:spTree>
    <p:extLst>
      <p:ext uri="{BB962C8B-B14F-4D97-AF65-F5344CB8AC3E}">
        <p14:creationId xmlns:p14="http://schemas.microsoft.com/office/powerpoint/2010/main" val="32637351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88639" y="1173163"/>
          <a:ext cx="8766721" cy="445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985">
                  <a:extLst>
                    <a:ext uri="{9D8B030D-6E8A-4147-A177-3AD203B41FA5}">
                      <a16:colId xmlns:a16="http://schemas.microsoft.com/office/drawing/2014/main" xmlns="" val="1480171953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1643844319"/>
                    </a:ext>
                  </a:extLst>
                </a:gridCol>
                <a:gridCol w="3735288">
                  <a:extLst>
                    <a:ext uri="{9D8B030D-6E8A-4147-A177-3AD203B41FA5}">
                      <a16:colId xmlns:a16="http://schemas.microsoft.com/office/drawing/2014/main" xmlns="" val="3811060614"/>
                    </a:ext>
                  </a:extLst>
                </a:gridCol>
              </a:tblGrid>
              <a:tr h="18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xmlns="" val="3956167195"/>
                  </a:ext>
                </a:extLst>
              </a:tr>
              <a:tr h="419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законом регулируется?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Федеральным законом» от 12.01.96 № 7-ФЗ «О некоммерческих организациях»,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Указом Президента РФ от «Об утверждении приоритетных направлений деятельности в сфере оказания общественно полезных услуг»,</a:t>
                      </a:r>
                      <a:endParaRPr lang="ru-RU" sz="17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РФ от 27.10.2016г. № 1096 «Об утверждении перечня общественно полезных услуг и критериев оценки качества их оказания»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Российской Федерации № 89 от 26.01.2017г. «О реестре некоммерческих организаций – исполнителей общественно полезных услуг»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Федеральным законом от 28.12.2013г. № 442-ФЗ «Об оказании социальных услуг гражданам Российской Федерации»,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25.07.2014 N 484н «Об утверждении рекомендаций по формированию и ведению реестра поставщиков социальных услуг»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Постановлениями Правительства субъектов РФ (в каждом субъекте должны быть разработаны индивидуально), которые призваны регулировать тарифы, перечень, реестр и т.д.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xmlns="" val="311208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40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7290" y="1752499"/>
          <a:ext cx="8749419" cy="313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497">
                  <a:extLst>
                    <a:ext uri="{9D8B030D-6E8A-4147-A177-3AD203B41FA5}">
                      <a16:colId xmlns:a16="http://schemas.microsoft.com/office/drawing/2014/main" xmlns="" val="2042306890"/>
                    </a:ext>
                  </a:extLst>
                </a:gridCol>
                <a:gridCol w="3352563">
                  <a:extLst>
                    <a:ext uri="{9D8B030D-6E8A-4147-A177-3AD203B41FA5}">
                      <a16:colId xmlns:a16="http://schemas.microsoft.com/office/drawing/2014/main" xmlns="" val="2837368844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xmlns="" val="3034140488"/>
                    </a:ext>
                  </a:extLst>
                </a:gridCol>
              </a:tblGrid>
              <a:tr h="69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7259568"/>
                  </a:ext>
                </a:extLst>
              </a:tr>
              <a:tr h="243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может оказывать услуги?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социально ориентированные некоммерческие организации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юридические лица и индивидуальные предприниматели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33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519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7066" y="1566936"/>
          <a:ext cx="866742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751">
                  <a:extLst>
                    <a:ext uri="{9D8B030D-6E8A-4147-A177-3AD203B41FA5}">
                      <a16:colId xmlns:a16="http://schemas.microsoft.com/office/drawing/2014/main" xmlns="" val="588631668"/>
                    </a:ext>
                  </a:extLst>
                </a:gridCol>
                <a:gridCol w="3280287">
                  <a:extLst>
                    <a:ext uri="{9D8B030D-6E8A-4147-A177-3AD203B41FA5}">
                      <a16:colId xmlns:a16="http://schemas.microsoft.com/office/drawing/2014/main" xmlns="" val="317717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1239509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5291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может вступить в реестр?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социально ориентированные НКО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юридические лица и индивидуальные предприниматели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909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41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528" y="1284714"/>
          <a:ext cx="849694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268">
                  <a:extLst>
                    <a:ext uri="{9D8B030D-6E8A-4147-A177-3AD203B41FA5}">
                      <a16:colId xmlns:a16="http://schemas.microsoft.com/office/drawing/2014/main" xmlns="" val="1807733757"/>
                    </a:ext>
                  </a:extLst>
                </a:gridCol>
                <a:gridCol w="3200904">
                  <a:extLst>
                    <a:ext uri="{9D8B030D-6E8A-4147-A177-3AD203B41FA5}">
                      <a16:colId xmlns:a16="http://schemas.microsoft.com/office/drawing/2014/main" xmlns="" val="1069639304"/>
                    </a:ext>
                  </a:extLst>
                </a:gridCol>
                <a:gridCol w="3201772">
                  <a:extLst>
                    <a:ext uri="{9D8B030D-6E8A-4147-A177-3AD203B41FA5}">
                      <a16:colId xmlns:a16="http://schemas.microsoft.com/office/drawing/2014/main" xmlns="" val="3261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307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ведет реестр?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юстиции РФ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социальной защиты и труда населения (в каждом субъекте свой орган власти, который ведет реестр)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150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4562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0" y="980588"/>
          <a:ext cx="9144000" cy="5335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xmlns="" val="2945233456"/>
                    </a:ext>
                  </a:extLst>
                </a:gridCol>
                <a:gridCol w="4366767">
                  <a:extLst>
                    <a:ext uri="{9D8B030D-6E8A-4147-A177-3AD203B41FA5}">
                      <a16:colId xmlns:a16="http://schemas.microsoft.com/office/drawing/2014/main" xmlns="" val="2215748222"/>
                    </a:ext>
                  </a:extLst>
                </a:gridCol>
                <a:gridCol w="3445593">
                  <a:extLst>
                    <a:ext uri="{9D8B030D-6E8A-4147-A177-3AD203B41FA5}">
                      <a16:colId xmlns:a16="http://schemas.microsoft.com/office/drawing/2014/main" xmlns="" val="2051847594"/>
                    </a:ext>
                  </a:extLst>
                </a:gridCol>
              </a:tblGrid>
              <a:tr h="397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55953" marR="55953" marT="0" marB="0"/>
                </a:tc>
                <a:extLst>
                  <a:ext uri="{0D108BD9-81ED-4DB2-BD59-A6C34878D82A}">
                    <a16:rowId xmlns:a16="http://schemas.microsoft.com/office/drawing/2014/main" xmlns="" val="2866017570"/>
                  </a:ext>
                </a:extLst>
              </a:tr>
              <a:tr h="4251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и какие документы нужно подать?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включения в реестр НКО-ИОПУ подается в территориальные органы Министерства юстиции РФ (либо в Министерство юстиции Российской Федерации) заявление о признании ИОПУ и заключение органа исполнительной власти.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заключения о соответствии качества оказываемых услуг в Федеральные органы исполнительной власти (их территориальные органы) подается заявление (можно приложить документы, обосновывающие соответствие ОПУ) и документы, подтверждающие отсутствие задолженностей по налогам и сборам, иным обязательным платежам*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Департамент социальной защиты и труда населения своего субъекта подается информация, содержащаяся в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Приказе Минтруда России от 25.07.2014 N 484н «Об утверждении рекомендаций по формированию и ведению реестра поставщиков социальных услуг»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но каким образом вы ее подаете индивидуально для каждого субъекта (справки, Устав, заявление и т.д.)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extLst>
                  <a:ext uri="{0D108BD9-81ED-4DB2-BD59-A6C34878D82A}">
                    <a16:rowId xmlns:a16="http://schemas.microsoft.com/office/drawing/2014/main" xmlns="" val="53640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369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Ассоциация </a:t>
            </a:r>
            <a:r>
              <a:rPr lang="en-US" altLang="ru-RU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1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altLang="ru-RU" sz="1100" b="1" dirty="0">
                <a:solidFill>
                  <a:schemeClr val="bg1"/>
                </a:solidFill>
                <a:latin typeface="+mj-lt"/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 dirty="0">
                <a:solidFill>
                  <a:schemeClr val="bg1"/>
                </a:solidFill>
                <a:latin typeface="+mj-lt"/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3528" y="1615411"/>
          <a:ext cx="847779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549">
                  <a:extLst>
                    <a:ext uri="{9D8B030D-6E8A-4147-A177-3AD203B41FA5}">
                      <a16:colId xmlns:a16="http://schemas.microsoft.com/office/drawing/2014/main" xmlns="" val="1272223725"/>
                    </a:ext>
                  </a:extLst>
                </a:gridCol>
                <a:gridCol w="3193690">
                  <a:extLst>
                    <a:ext uri="{9D8B030D-6E8A-4147-A177-3AD203B41FA5}">
                      <a16:colId xmlns:a16="http://schemas.microsoft.com/office/drawing/2014/main" xmlns="" val="2921144584"/>
                    </a:ext>
                  </a:extLst>
                </a:gridCol>
                <a:gridCol w="3194556">
                  <a:extLst>
                    <a:ext uri="{9D8B030D-6E8A-4147-A177-3AD203B41FA5}">
                      <a16:colId xmlns:a16="http://schemas.microsoft.com/office/drawing/2014/main" xmlns="" val="1900681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4837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образом получить помощь от государства?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конкурсной основе 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средств, затраченных на оказанные услуги по установленным тарифам, участие в конкурсах на получение субсидий или на выполнение государственного заказа.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473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81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	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endParaRPr lang="ru-RU" sz="4000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Что нового в законодательстве и правоприменительной практике для НКО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хорошее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не очень хорошее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плохое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</a:t>
            </a:r>
            <a:r>
              <a:rPr kumimoji="0" lang="en-US" sz="1100" b="1" i="1" dirty="0">
                <a:solidFill>
                  <a:schemeClr val="bg1"/>
                </a:solidFill>
              </a:rPr>
              <a:t>info@lawcs.ru</a:t>
            </a:r>
            <a:endParaRPr kumimoji="0"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5750" y="5241131"/>
            <a:ext cx="457428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ru-RU" sz="2000" b="1" dirty="0">
              <a:solidFill>
                <a:srgbClr val="8A1A1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43"/>
            <a:ext cx="3672408" cy="10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02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Хорошее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34089"/>
            <a:ext cx="8928992" cy="4792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Ограничение прав прокуратуры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07.03.2017 N 27-ФЗ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«О  внесении изменений в Федеральный закон «О прокуратуре Российской Федерации»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 - ориентированный подход к проверкам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13.07.2015 N 246-ФЗ «О внесении изменений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 положение вступит в силу 1 января 2018 года)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 качества общественно полезных услуг региональными властями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25.11.2017 № 320-ФЗ «О внесении изменений в статью 31-4 Федерального закона «О некоммерческих организациях»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 государственных и муниципальных служащих к участию в ОО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57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8A1A1C"/>
                </a:solidFill>
              </a:rPr>
              <a:t>ФЗ «О прокуратуре Российской Федерации»</a:t>
            </a:r>
            <a:br>
              <a:rPr lang="ru-RU" sz="2400" b="1" dirty="0">
                <a:solidFill>
                  <a:srgbClr val="8A1A1C"/>
                </a:solidFill>
              </a:rPr>
            </a:b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2000" dirty="0">
              <a:solidFill>
                <a:srgbClr val="8A1A1C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Проверки исполнения законов </a:t>
            </a:r>
            <a:r>
              <a:rPr lang="ru-R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проводятся только в случае, если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поступившую в органы прокуратуры </a:t>
            </a:r>
            <a:r>
              <a:rPr lang="ru-R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информацию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 нарушении законов </a:t>
            </a:r>
            <a:r>
              <a:rPr lang="ru-R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нельзя подтвердить или опровергнуть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без проведения таких проверок.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принятии решения о проведении проверки исполнения законов на прокурора возлагается обязанность у</a:t>
            </a:r>
            <a:r>
              <a:rPr lang="ru-R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казывать в нем цели, основания и предмет проверки и доводить это решение до сведения руководителя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или иного уполномоченного представителя проверяемой организации </a:t>
            </a:r>
            <a:r>
              <a:rPr lang="ru-R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не позднее дня начала проверки.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34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минимум нужно:</a:t>
            </a:r>
          </a:p>
          <a:p>
            <a:r>
              <a:rPr lang="ru-RU" dirty="0"/>
              <a:t>Разработать и утвердить Положение об охране труда;</a:t>
            </a:r>
          </a:p>
          <a:p>
            <a:r>
              <a:rPr lang="ru-RU" dirty="0"/>
              <a:t>Пройти обучение в аккредитованной </a:t>
            </a:r>
            <a:r>
              <a:rPr lang="ru-RU" dirty="0" err="1"/>
              <a:t>Рострудом</a:t>
            </a:r>
            <a:r>
              <a:rPr lang="ru-RU" dirty="0"/>
              <a:t> организации;</a:t>
            </a:r>
          </a:p>
          <a:p>
            <a:r>
              <a:rPr lang="ru-RU" dirty="0"/>
              <a:t>Обучить всех сотрудников.</a:t>
            </a:r>
          </a:p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C6442A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8865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pPr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ФЗ «О защите прав юридических лиц…»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Ст. 8.1.</a:t>
            </a:r>
          </a:p>
          <a:p>
            <a:pPr marL="0" lv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Риск-ориентированный подход представляет собой метод организации и осуществления государственного контроля (надзора), при котором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&lt;…&gt;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выбор интенсивности (формы, продолжительности, периодичности) проведения мероприятий по контролю, мероприятий по профилактике нарушения обязательных требований определяется отнесением деятельности юридического лица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&lt;…&gt;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 определенной категории риска либо определенному классу (категории) опасности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9735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74638"/>
            <a:ext cx="5410944" cy="1553304"/>
          </a:xfrm>
        </p:spPr>
        <p:txBody>
          <a:bodyPr/>
          <a:lstStyle/>
          <a:p>
            <a:r>
              <a:rPr lang="ru-RU" sz="2400" b="1" dirty="0">
                <a:solidFill>
                  <a:srgbClr val="8A1A1C"/>
                </a:solidFill>
              </a:rPr>
              <a:t>Постановление Правительства РФ от 17.08.2016 N 806 (ред. от 22.07.2017) "О применении риск-ориентированного подхода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6724" y="2033159"/>
            <a:ext cx="8220076" cy="4093004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/>
              <a:t>П.13</a:t>
            </a:r>
          </a:p>
          <a:p>
            <a:pPr marL="0" lv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запросу юридического лица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&lt;…&gt;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орган государственного контроля (надзора) </a:t>
            </a:r>
          </a:p>
          <a:p>
            <a:pPr marL="0" lv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срок, не превышающий 15 рабочих дней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&lt;…&gt;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</a:p>
          <a:p>
            <a:pPr marL="0" lv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направляет им информацию о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категории риска или классе опасности,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 также сведения, использованные при отнесении их деятельности и (или) используемых ими производственных объектов к определенным категориям риска или определенному классу опасности.</a:t>
            </a:r>
          </a:p>
          <a:p>
            <a:pPr marL="0" lvl="0" indent="0" algn="ctr">
              <a:buNone/>
            </a:pPr>
            <a:r>
              <a:rPr lang="ru-RU" sz="2200" i="1" dirty="0">
                <a:solidFill>
                  <a:srgbClr val="FF0000"/>
                </a:solidFill>
              </a:rPr>
              <a:t>6 категорий/ классов и 38 видов контроля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6528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814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pPr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ФЗ «О внесении изменений в статью 31-4 ФЗ «О некоммерческих организациях»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Оценка качества оказания общественно полезных услуг социально ориентированной некоммерческой      организацией осуществляется федеральными органами  исполнительной власти и органами исполнительной власти субъектов Российской Федерации в соответствии с их компетенцией</a:t>
            </a:r>
            <a:endParaRPr lang="ru-RU" sz="26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49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74638"/>
            <a:ext cx="5266928" cy="1209675"/>
          </a:xfrm>
        </p:spPr>
        <p:txBody>
          <a:bodyPr/>
          <a:lstStyle/>
          <a:p>
            <a:pPr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ФЗ от 03.04.17 №64-ФЗ «О внесении изменений в отдельные законодательные акты …»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Закон разрешает государственным и муниципальным служащим быть членами всех общественных организаций, жилищного, жилищно-строительного, гаражного кооперативов, садоводческого, огороднического, дачного потребительских кооперативов, товарищества собственников недвижимости. Также государственным и муниципальным служащим разрешается участие на безвозмездной основе в управлении названными некоммерческими организациями в качестве единоличного исполнительного органа или вхождение в состав их коллегиальных органов управления с разрешения представителя нанимателя в порядке, установленном нормативным правовым актом государственного органа либо муниципальным правовым актом. Участие в управлении политическими партиями указанным лицам разрешается без каких-либо ограничений.</a:t>
            </a:r>
            <a:endParaRPr lang="ru-RU" sz="20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5256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Не очень хорошее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Проекты: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Изменений в ФЗ «О некоммерческих организациях»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Изменений в отдельные законодательные акты РФ по вопросам добровольчества (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волонтерства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6445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91260" cy="1930227"/>
          </a:xfrm>
        </p:spPr>
        <p:txBody>
          <a:bodyPr/>
          <a:lstStyle/>
          <a:p>
            <a:pPr algn="r" eaLnBrk="1" hangingPunct="1"/>
            <a: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 </a:t>
            </a:r>
            <a:b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федерального закона №207015-7</a:t>
            </a:r>
            <a:b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«О внесении изменений в</a:t>
            </a:r>
            <a:b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Федеральный закон</a:t>
            </a:r>
            <a:b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rgbClr val="8A1A1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«О некоммерческих организациях»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1"/>
            <a:ext cx="9144000" cy="692151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5" y="6288094"/>
            <a:ext cx="6480175" cy="4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3218" y="2039814"/>
            <a:ext cx="8711270" cy="403828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Закрытый перечень организационно-правовых форм ( не распространяется на бюджетные, автономные и казенные учреждения и на общественные организации и движения)</a:t>
            </a:r>
          </a:p>
          <a:p>
            <a:pPr>
              <a:spcAft>
                <a:spcPts val="6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Только особенности государственной регистрации ( все остальное по ГК)</a:t>
            </a:r>
          </a:p>
          <a:p>
            <a:pPr>
              <a:spcAft>
                <a:spcPts val="6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Особенности управления в отдельных формах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0" y="404664"/>
            <a:ext cx="2969125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5873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1"/>
            <a:ext cx="9144000" cy="692151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5" y="6288094"/>
            <a:ext cx="6480175" cy="4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1355" y="1800665"/>
            <a:ext cx="8467110" cy="42493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Ужесточение требований к символике НКО (как результату интеллектуальной деятельности)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требования к уставу НКО ( в части внесения изменений по заочному принятию решений, деятельности, приносящей доход и пр.)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Частые встречи с Минюстом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???Возможен отзыв законопроекта???</a:t>
            </a:r>
          </a:p>
          <a:p>
            <a:pPr algn="ctr"/>
            <a:endParaRPr lang="ru-RU" sz="26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0" y="404664"/>
            <a:ext cx="2969125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657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91260" cy="1930227"/>
          </a:xfrm>
        </p:spPr>
        <p:txBody>
          <a:bodyPr/>
          <a:lstStyle/>
          <a:p>
            <a:pPr algn="r" eaLnBrk="1" hangingPunct="1"/>
            <a: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внесении изменений в отдельные </a:t>
            </a:r>
            <a:b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законодательные  акты РФ </a:t>
            </a:r>
            <a:b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вопросам </a:t>
            </a:r>
            <a:b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добровольчества (</a:t>
            </a:r>
            <a:r>
              <a:rPr lang="ru-RU" sz="2600" dirty="0" err="1" smtClean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волонтерства</a:t>
            </a:r>
            <a:r>
              <a:rPr lang="ru-RU" sz="2600" dirty="0" smtClean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600" b="1" dirty="0">
              <a:solidFill>
                <a:srgbClr val="8A1A1C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1"/>
            <a:ext cx="9144000" cy="692151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5" y="6288094"/>
            <a:ext cx="6480175" cy="4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3218" y="2039814"/>
            <a:ext cx="8711270" cy="403828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Уравнивание понятий доброволец и волонтер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Появление понятий добровольческих (волонтерских) организаций,  организаторов </a:t>
            </a:r>
            <a:r>
              <a:rPr lang="ru-RU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добровольческо</a:t>
            </a:r>
            <a:r>
              <a:rPr lang="ru-RU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(волонтерской </a:t>
            </a: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деятельности), центров поддержки добровольчества (</a:t>
            </a:r>
            <a:r>
              <a:rPr lang="ru-RU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волонтерства</a:t>
            </a: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Принятие регламентов взаимодействия </a:t>
            </a:r>
            <a:r>
              <a:rPr lang="ru-RU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ФОИВов</a:t>
            </a: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ОИВов</a:t>
            </a: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субъектах, МСУ  с добровольческими организациями и организаторами добровольческой деятельности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10"/>
            <a:ext cx="2957087" cy="833210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0" y="404664"/>
            <a:ext cx="2969125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6229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1"/>
            <a:ext cx="9144000" cy="692151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5" y="6288094"/>
            <a:ext cx="6480175" cy="4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1355" y="1800665"/>
            <a:ext cx="8467110" cy="42493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единой информационной системы в сфере развития добровольчества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органа, реализующего госполитику в области развития добровольчества (Росмолодежь)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 политических партий использовать добровольцев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добровольческой деятельности – благотворительные ( ст. 2) и иные общественно полезные цели</a:t>
            </a:r>
            <a:endParaRPr lang="ru-RU" sz="3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/>
            <a:endParaRPr lang="ru-RU" sz="26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0" y="404664"/>
            <a:ext cx="2969125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885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503"/>
            <a:ext cx="8229600" cy="1143000"/>
          </a:xfrm>
        </p:spPr>
        <p:txBody>
          <a:bodyPr/>
          <a:lstStyle/>
          <a:p>
            <a:pPr eaLnBrk="1" hangingPunct="1"/>
            <a:endParaRPr lang="ru-RU" sz="2600" b="1" dirty="0">
              <a:solidFill>
                <a:srgbClr val="99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1"/>
            <a:ext cx="9144000" cy="692151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5" y="6288094"/>
            <a:ext cx="6480175" cy="4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1355" y="1800665"/>
            <a:ext cx="8467110" cy="42493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права добровольца получать поддержку в форме бесплатного, льготного или внеочередного получения услуг, предоставляемых государственными и муниципальными учреждениями и организациями и иных прав…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формулировки одной из целей: «содействие деятельности в области физической культуры и спорта»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названия закона о благотворительности</a:t>
            </a:r>
          </a:p>
          <a:p>
            <a:pPr algn="ctr"/>
            <a:endParaRPr lang="ru-RU" sz="26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0" y="404664"/>
            <a:ext cx="2969125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37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216"/>
            <a:ext cx="8229600" cy="3456976"/>
          </a:xfrm>
        </p:spPr>
        <p:txBody>
          <a:bodyPr/>
          <a:lstStyle/>
          <a:p>
            <a:r>
              <a:rPr lang="ru-RU" i="1" dirty="0">
                <a:solidFill>
                  <a:srgbClr val="990000"/>
                </a:solidFill>
              </a:rPr>
              <a:t>3. Знаете ли будут ли искать Вашу организацию по фактическому адресу, не указанному в ЕГРЮЛ, если захотят проверить?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7985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D541A-C545-402B-AB57-33566D80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Плохое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8E2D7-4DA0-48F2-B42E-08919C1C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8506"/>
            <a:ext cx="8579296" cy="478579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штрафов за нарушения в области персональных данных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Проверки Роструда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нормы об адресе юрлица  (запись о недостоверности данных в ЕГРЮЛ)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Усиление контроля за отмыванием средств и финансированием терроризма ( в связи с проверкой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FATF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2018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году)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уголовной ответственности за неуплату страховых взносов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59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6426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591397"/>
          </a:xfrm>
        </p:spPr>
        <p:txBody>
          <a:bodyPr/>
          <a:lstStyle/>
          <a:p>
            <a:pPr lvl="0" algn="just"/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Федеральным законом от 29.07.17 №250-ФЗ «О внесении изменений в Уголовный кодекс Российской Федерации и Уголовно-процессуальный кодекс Российской Федерации в связи с совершенствованием правового регулирования отношений, связанных с уплатой страховых взносов в государственные внебюджетные фонды»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Федеральным законом от 29.07.17 №272-ФЗ «О внесении изменений в Федеральный закон «Об обязательном социальном страховании от несчастных случаев на производстве и профессиональных заболеваний» и статьи 12 и 13 Федерального закона «О полиции»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 уголовная ответственность, предусмотренная за неуплату налогов и сборов, распространена также на случаи неуплаты страховых взносов</a:t>
            </a:r>
            <a:endParaRPr lang="ru-RU" altLang="ru-RU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272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			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kumimoji="0" lang="ru-RU" sz="20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B63ABC-ABAC-4B9A-BFB4-1CD728FE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обновлять информацию о клиентах, представителях клиентов,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выгодоприобретателях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бенефициарных владельцах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не реже одного раза в год, а в случае возникновения сомнений в достоверности и точности ранее полученной информации - в течение семи рабочих дней, следующих за днем возникновения таких сомнений.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07.08.2001 N 115-ФЗ (ред. от 29.07.2017) "О противодействии легализации (отмыванию) доходов, полученных преступным путем, и финансированию терроризма« ( ст.7 п.3</a:t>
            </a:r>
            <a:r>
              <a:rPr lang="ru-RU" altLang="ru-RU" sz="2000" dirty="0">
                <a:latin typeface="Arial" panose="020B0604020202020204" pitchFamily="34" charset="0"/>
              </a:rPr>
              <a:t>)</a:t>
            </a:r>
            <a:r>
              <a:rPr lang="ru-RU" altLang="ru-RU" sz="1800" dirty="0">
                <a:latin typeface="Arial" panose="020B0604020202020204" pitchFamily="34" charset="0"/>
              </a:rPr>
              <a:t/>
            </a:r>
            <a:br>
              <a:rPr lang="ru-RU" altLang="ru-RU" sz="1800" dirty="0">
                <a:latin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</a:t>
            </a:r>
            <a:r>
              <a:rPr kumimoji="0" lang="ru-RU" sz="1100" b="1" dirty="0" smtClean="0">
                <a:solidFill>
                  <a:schemeClr val="bg1"/>
                </a:solidFill>
              </a:rPr>
              <a:t> «</a:t>
            </a:r>
            <a:r>
              <a:rPr kumimoji="0" lang="ru-RU" sz="1100" b="1" dirty="0">
                <a:solidFill>
                  <a:schemeClr val="bg1"/>
                </a:solidFill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0" y="5100638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4517262-49BB-4EAD-B815-C9987F9B7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2000" kern="0" dirty="0"/>
              <a:t>	</a:t>
            </a:r>
          </a:p>
          <a:p>
            <a:pPr algn="r"/>
            <a:endParaRPr lang="ru-RU" sz="2000" b="1" kern="0" dirty="0">
              <a:solidFill>
                <a:srgbClr val="8A1A1C"/>
              </a:solidFill>
            </a:endParaRPr>
          </a:p>
          <a:p>
            <a:pPr algn="r"/>
            <a:r>
              <a:rPr lang="ru-RU" sz="2800" b="1" dirty="0">
                <a:solidFill>
                  <a:srgbClr val="8A1A1C"/>
                </a:solidFill>
              </a:rPr>
              <a:t>Обязанности банков </a:t>
            </a:r>
            <a:br>
              <a:rPr lang="ru-RU" sz="2800" b="1" dirty="0">
                <a:solidFill>
                  <a:srgbClr val="8A1A1C"/>
                </a:solidFill>
              </a:rPr>
            </a:br>
            <a:r>
              <a:rPr lang="ru-RU" sz="2800" b="1" dirty="0">
                <a:solidFill>
                  <a:srgbClr val="8A1A1C"/>
                </a:solidFill>
              </a:rPr>
              <a:t>в связи с усилением контроля </a:t>
            </a:r>
            <a:br>
              <a:rPr lang="ru-RU" sz="2800" b="1" dirty="0">
                <a:solidFill>
                  <a:srgbClr val="8A1A1C"/>
                </a:solidFill>
              </a:rPr>
            </a:br>
            <a:r>
              <a:rPr lang="ru-RU" sz="2800" b="1" dirty="0">
                <a:solidFill>
                  <a:srgbClr val="8A1A1C"/>
                </a:solidFill>
              </a:rPr>
              <a:t>за отмыванием</a:t>
            </a:r>
            <a:r>
              <a:rPr lang="ru-RU" sz="2000" b="1" dirty="0">
                <a:solidFill>
                  <a:srgbClr val="8A1A1C"/>
                </a:solidFill>
              </a:rPr>
              <a:t/>
            </a:r>
            <a:br>
              <a:rPr lang="ru-RU" sz="2000" b="1" dirty="0">
                <a:solidFill>
                  <a:srgbClr val="8A1A1C"/>
                </a:solidFill>
              </a:rPr>
            </a:br>
            <a:r>
              <a:rPr lang="ru-RU" sz="2000" kern="0" dirty="0"/>
              <a:t>		</a:t>
            </a:r>
            <a:r>
              <a:rPr lang="ru-RU" sz="2000" b="1" kern="0" dirty="0">
                <a:solidFill>
                  <a:srgbClr val="FF0000"/>
                </a:solidFill>
              </a:rPr>
              <a:t/>
            </a:r>
            <a:br>
              <a:rPr lang="ru-RU" sz="2000" b="1" kern="0" dirty="0">
                <a:solidFill>
                  <a:srgbClr val="FF0000"/>
                </a:solidFill>
              </a:rPr>
            </a:br>
            <a:endParaRPr kumimoji="0" lang="ru-RU" sz="2000" b="1" kern="0" dirty="0">
              <a:solidFill>
                <a:srgbClr val="8A1A1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962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			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kumimoji="0" lang="ru-RU" sz="20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B63ABC-ABAC-4B9A-BFB4-1CD728FE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5958"/>
            <a:ext cx="8229600" cy="477020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1 января 2017 года каждая организация обязана: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регулярно, не реже одного раза в год обновлять информацию о своих бенефициарных владельцах и документально фиксировать полученную информацию;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хранить эту информацию и информацию о мерах, принятых для того, чтобы установить своих бенефициарных владельцев, не менее пяти лет со дня ее получения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( ст.7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ФЗ "О противодействии легализации (отмыванию) доходов, полученных преступным путем, и финансированию терроризма«)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 нарушение этих требований - штраф на сумму от 100 до 500 тысяч рублей.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(ст. 14.25.1 КоАП)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</a:t>
            </a:r>
            <a:r>
              <a:rPr kumimoji="0" lang="ru-RU" sz="1100" b="1" dirty="0" smtClean="0">
                <a:solidFill>
                  <a:schemeClr val="bg1"/>
                </a:solidFill>
              </a:rPr>
              <a:t> «</a:t>
            </a:r>
            <a:r>
              <a:rPr kumimoji="0" lang="ru-RU" sz="1100" b="1" dirty="0">
                <a:solidFill>
                  <a:schemeClr val="bg1"/>
                </a:solidFill>
              </a:rPr>
              <a:t>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0" y="5100638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4517262-49BB-4EAD-B815-C9987F9B7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2000" kern="0" dirty="0"/>
              <a:t>	</a:t>
            </a:r>
          </a:p>
          <a:p>
            <a:pPr algn="r"/>
            <a:endParaRPr lang="ru-RU" sz="2000" b="1" kern="0" dirty="0">
              <a:solidFill>
                <a:srgbClr val="8A1A1C"/>
              </a:solidFill>
            </a:endParaRPr>
          </a:p>
          <a:p>
            <a:pPr algn="r"/>
            <a:r>
              <a:rPr lang="ru-RU" sz="2000" kern="0" dirty="0"/>
              <a:t>		</a:t>
            </a:r>
            <a:r>
              <a:rPr lang="ru-RU" sz="2000" b="1" kern="0" dirty="0">
                <a:solidFill>
                  <a:srgbClr val="FF0000"/>
                </a:solidFill>
              </a:rPr>
              <a:t/>
            </a:r>
            <a:br>
              <a:rPr lang="ru-RU" sz="2000" b="1" kern="0" dirty="0">
                <a:solidFill>
                  <a:srgbClr val="FF0000"/>
                </a:solidFill>
              </a:rPr>
            </a:br>
            <a:endParaRPr kumimoji="0" lang="ru-RU" sz="2000" b="1" kern="0" dirty="0">
              <a:solidFill>
                <a:srgbClr val="8A1A1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99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72069-3FA4-47C9-A4D6-BFE45ABA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				</a:t>
            </a:r>
            <a:r>
              <a:rPr lang="ru-RU" sz="2400" b="1" dirty="0">
                <a:solidFill>
                  <a:srgbClr val="8A1A1C"/>
                </a:solidFill>
              </a:rPr>
              <a:t>И еще о банках… </a:t>
            </a:r>
            <a:br>
              <a:rPr lang="ru-RU" sz="2400" b="1" dirty="0">
                <a:solidFill>
                  <a:srgbClr val="8A1A1C"/>
                </a:solidFill>
              </a:rPr>
            </a:br>
            <a:endParaRPr lang="ru-RU" sz="2400" b="1" dirty="0">
              <a:solidFill>
                <a:srgbClr val="8A1A1C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152C4B0-FF7A-42D2-B043-34E8F3822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7" y="1531588"/>
            <a:ext cx="7680064" cy="3749442"/>
          </a:xfrm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033589" y="5573317"/>
            <a:ext cx="4860131" cy="3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825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825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825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547664" y="2116171"/>
            <a:ext cx="5941219" cy="321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8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307" y="525821"/>
            <a:ext cx="2226564" cy="662857"/>
          </a:xfrm>
          <a:prstGeom prst="rect">
            <a:avLst/>
          </a:prstGeom>
          <a:noFill/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755B1331-76C4-487A-820B-D3FDE689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3985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endParaRPr lang="ru-RU" altLang="ru-R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579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1317625"/>
            <a:ext cx="7345363" cy="3368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Адрес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юридического лица должен быть указан в Едином государственном реестре юридических лиц</a:t>
            </a:r>
            <a:endParaRPr lang="ru-RU" alt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6193985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187450" y="5500688"/>
            <a:ext cx="73453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Пункт 3 статьи 54 ГК РФ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06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3037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3100" dirty="0">
                <a:solidFill>
                  <a:schemeClr val="tx2"/>
                </a:solidFill>
              </a:rPr>
              <a:t/>
            </a:r>
            <a:br>
              <a:rPr lang="ru-RU" altLang="ru-RU" sz="3100" dirty="0">
                <a:solidFill>
                  <a:schemeClr val="tx2"/>
                </a:solidFill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Юридическое лицо несет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риск последствий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неполучения юридически значимых сообщений, доставленных по адресу, указанному в едином государственном реестре юридических лиц, а также риск отсутствия по указанному адресу своего органа или представителя. 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dirty="0"/>
              <a:t>Пункт 3 статьи 54 ГК РФ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>
              <a:solidFill>
                <a:schemeClr val="tx2"/>
              </a:solidFill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621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3037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3100" dirty="0">
                <a:solidFill>
                  <a:schemeClr val="tx2"/>
                </a:solidFill>
              </a:rPr>
              <a:t/>
            </a:r>
            <a:br>
              <a:rPr lang="ru-RU" altLang="ru-RU" sz="3100" dirty="0">
                <a:solidFill>
                  <a:schemeClr val="tx2"/>
                </a:solidFill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Сообщения, доставленные по адресу, указанному в едином государственном реестре юридических лиц,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считаются полученными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юридическим лицом, даже если оно не находится по указанному адресу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Пункт 3 статьи 54 ГК РФ</a:t>
            </a:r>
            <a:b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7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303713"/>
          </a:xfrm>
        </p:spPr>
        <p:txBody>
          <a:bodyPr/>
          <a:lstStyle/>
          <a:p>
            <a:pPr lvl="0"/>
            <a:r>
              <a:rPr lang="ru-RU" altLang="ru-RU" sz="3100" dirty="0">
                <a:solidFill>
                  <a:schemeClr val="tx2"/>
                </a:solidFill>
              </a:rPr>
              <a:t/>
            </a:r>
            <a:br>
              <a:rPr lang="ru-RU" altLang="ru-RU" sz="3100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ФНС может проверить достоверность сведений, включенных в ЕГРЮЛ</a:t>
            </a:r>
            <a:r>
              <a:rPr lang="en-US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400" b="1" dirty="0">
                <a:solidFill>
                  <a:srgbClr val="8A1A1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Директор – 5 юр. лиц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Участники – 10 юр. лиц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Адрес – 10 юр. лиц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Директор – дисквалификация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другие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757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285875"/>
            <a:ext cx="7561263" cy="4303713"/>
          </a:xfrm>
        </p:spPr>
        <p:txBody>
          <a:bodyPr/>
          <a:lstStyle/>
          <a:p>
            <a:pPr lvl="0"/>
            <a:r>
              <a:rPr lang="ru-RU" alt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1 сентября 2017 года вступили  в силу новые основания для исключения юридических лиц из ЕГРЮЛ по решению регистрирующего органа (ФНС).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Одно из них: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б) наличие в едином государственном реестре юридических лиц сведений, в отношении которых внесена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запись об их недостоверности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в течение более чем шести месяцев с момента внесения такой записи.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61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0745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14774</TotalTime>
  <Words>6937</Words>
  <Application>Microsoft Office PowerPoint</Application>
  <PresentationFormat>Экран (4:3)</PresentationFormat>
  <Paragraphs>1101</Paragraphs>
  <Slides>111</Slides>
  <Notes>111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6" baseType="lpstr">
      <vt:lpstr>Arial</vt:lpstr>
      <vt:lpstr>Calibri</vt:lpstr>
      <vt:lpstr>Times New Roman</vt:lpstr>
      <vt:lpstr>Wingdings</vt:lpstr>
      <vt:lpstr>Оформление по умолчанию</vt:lpstr>
      <vt:lpstr>       </vt:lpstr>
      <vt:lpstr> ПРАВОВОЕ ПОЛЕ  </vt:lpstr>
      <vt:lpstr>Базовые законы для НКО</vt:lpstr>
      <vt:lpstr>Базовые законы для НКО</vt:lpstr>
      <vt:lpstr>1. Что нужно сделать, чтобы общественно-полезной Вашу организацию считали не только Вы сами? </vt:lpstr>
      <vt:lpstr>Презентация PowerPoint</vt:lpstr>
      <vt:lpstr>2. Знаете ли Вы что-нибудь про охрану труда?</vt:lpstr>
      <vt:lpstr>Презентация PowerPoint</vt:lpstr>
      <vt:lpstr>3. Знаете ли будут ли искать Вашу организацию по фактическому адресу, не указанному в ЕГРЮЛ, если захотят проверить?</vt:lpstr>
      <vt:lpstr>Презентация PowerPoint</vt:lpstr>
      <vt:lpstr>4. Кто несет ответственность за соблюдение правил пожарной безопасности?</vt:lpstr>
      <vt:lpstr>Презентация PowerPoint</vt:lpstr>
      <vt:lpstr>5. На что обратить внимание при выборе банка для своей организации?</vt:lpstr>
      <vt:lpstr>Презентация PowerPoint</vt:lpstr>
      <vt:lpstr>6. Знаете ли Вы, что делать, когда уходит главный бухгалтер?</vt:lpstr>
      <vt:lpstr>Презентация PowerPoint</vt:lpstr>
      <vt:lpstr>7. Знаете ли Вы, за что штрафует Роскомнадзор?</vt:lpstr>
      <vt:lpstr>Презентация PowerPoint</vt:lpstr>
      <vt:lpstr>8. Знаете ли Вы, как руководителю правильно уйти в отпуск?</vt:lpstr>
      <vt:lpstr>Презентация PowerPoint</vt:lpstr>
      <vt:lpstr>9. Всегда ли пожертвование является пожертвованием?</vt:lpstr>
      <vt:lpstr>Презентация PowerPoint</vt:lpstr>
      <vt:lpstr>10. В каких случаях договор может считаться незаключенным?</vt:lpstr>
      <vt:lpstr>Презентация PowerPoint</vt:lpstr>
      <vt:lpstr>11. Что нужно делать, если у Вашей организации поменялся адрес, лицо, действующее без доверенности или ОКВЭД?</vt:lpstr>
      <vt:lpstr>Презентация PowerPoint</vt:lpstr>
      <vt:lpstr>12. Где посмотреть изменения законодательства об НКО?</vt:lpstr>
      <vt:lpstr>Презентация PowerPoint</vt:lpstr>
      <vt:lpstr>13. Знаете ли Вы, что не все организации и не всегда могут привлекать добровольцев?</vt:lpstr>
      <vt:lpstr>Презентация PowerPoint</vt:lpstr>
      <vt:lpstr>14. Знаете ли Вы, что проезд и проживание участников мероприятия, оплаченных за них организацией, являются доходом участников в натуральной форме?</vt:lpstr>
      <vt:lpstr>Презентация PowerPoint</vt:lpstr>
      <vt:lpstr>15. Где посмотреть, какие отчеты ждет от Вас Росстат?</vt:lpstr>
      <vt:lpstr>Презентация PowerPoint</vt:lpstr>
      <vt:lpstr>16. В каких случаях банк может в одностороннем порядке закрыть расчетный счет организации?</vt:lpstr>
      <vt:lpstr>Презентация PowerPoint</vt:lpstr>
      <vt:lpstr>17. Знаете ли Вы, как не стать «иностранным агентом»?</vt:lpstr>
      <vt:lpstr>Презентация PowerPoint</vt:lpstr>
      <vt:lpstr>18. Соответствует ли Ваш устав действующему законодательству?</vt:lpstr>
      <vt:lpstr>Презентация PowerPoint</vt:lpstr>
      <vt:lpstr>19. С какой периодичностью необходимо выплачивать заработную плату сотрудникам?</vt:lpstr>
      <vt:lpstr>Презентация PowerPoint</vt:lpstr>
      <vt:lpstr>20. Что такое специальная оценка условий труда?</vt:lpstr>
      <vt:lpstr>Презентация PowerPoint</vt:lpstr>
      <vt:lpstr>21. Кто является бенефициарным владельцем Вашей организации?</vt:lpstr>
      <vt:lpstr>Презентация PowerPoint</vt:lpstr>
      <vt:lpstr>22. Знаете ли Вы, где в Вашей организации лежат согласия на обработку персональных данных?</vt:lpstr>
      <vt:lpstr>Презентация PowerPoint</vt:lpstr>
      <vt:lpstr>23. Знаете ли Вы, в каких случаях может возникнуть конфликт интересов?</vt:lpstr>
      <vt:lpstr>Презентация PowerPoint</vt:lpstr>
      <vt:lpstr>24. Где можно посмотреть общий план проверок всех юридических лиц большинством государственных органов?</vt:lpstr>
      <vt:lpstr>Презентация PowerPoint</vt:lpstr>
      <vt:lpstr>   Правовой минимум некоммерческой организации    </vt:lpstr>
      <vt:lpstr>                           Протокол общего собрания                     (гл. 9.1 ГК РФ) </vt:lpstr>
      <vt:lpstr>ЕГРЮЛ –  лицо, действующее  без доверенности</vt:lpstr>
      <vt:lpstr>Трудовой договор  с руководителем</vt:lpstr>
      <vt:lpstr>Трудовой договор  с руководителем</vt:lpstr>
      <vt:lpstr>Трудовой договор  с руководителем</vt:lpstr>
      <vt:lpstr>Документы, регламентирующие трудовые отношения ( минимум)</vt:lpstr>
      <vt:lpstr>Специальная оценка  рабочих мест</vt:lpstr>
      <vt:lpstr>Ужесточение административной ответственности (2015+) за:</vt:lpstr>
      <vt:lpstr>ЕГРЮЛ –   адрес (место нахождения)</vt:lpstr>
      <vt:lpstr>Открытие банковского счета</vt:lpstr>
      <vt:lpstr>Договор  аренды</vt:lpstr>
      <vt:lpstr>Пожарная безопасность</vt:lpstr>
      <vt:lpstr>Пожарная безопасность</vt:lpstr>
      <vt:lpstr>Персональные данные (минимум)</vt:lpstr>
      <vt:lpstr>Персональные данные</vt:lpstr>
      <vt:lpstr>Документы в сейфе…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 Хорошее</vt:lpstr>
      <vt:lpstr>ФЗ «О прокуратуре Российской Федерации» </vt:lpstr>
      <vt:lpstr>ФЗ «О защите прав юридических лиц…» </vt:lpstr>
      <vt:lpstr>Постановление Правительства РФ от 17.08.2016 N 806 (ред. от 22.07.2017) "О применении риск-ориентированного подхода</vt:lpstr>
      <vt:lpstr>ФЗ «О внесении изменений в статью 31-4 ФЗ «О некоммерческих организациях»</vt:lpstr>
      <vt:lpstr>ФЗ от 03.04.17 №64-ФЗ «О внесении изменений в отдельные законодательные акты …»</vt:lpstr>
      <vt:lpstr>Не очень хорошее</vt:lpstr>
      <vt:lpstr>Проект  федерального закона №207015-7 «О внесении изменений в  Федеральный закон  «О некоммерческих организациях»</vt:lpstr>
      <vt:lpstr>Презентация PowerPoint</vt:lpstr>
      <vt:lpstr>О внесении изменений в отдельные  законодательные  акты РФ  по вопросам  добровольчества (волонтерства)</vt:lpstr>
      <vt:lpstr>Презентация PowerPoint</vt:lpstr>
      <vt:lpstr>Презентация PowerPoint</vt:lpstr>
      <vt:lpstr>Плохое</vt:lpstr>
      <vt:lpstr>Федеральным законом от 29.07.17 №250-ФЗ «О внесении изменений в Уголовный кодекс Российской Федерации и Уголовно-процессуальный кодекс Российской Федерации в связи с совершенствованием правового регулирования отношений, связанных с уплатой страховых взносов в государственные внебюджетные фонды» и Федеральным законом от 29.07.17 №272-ФЗ «О внесении изменений в Федеральный закон «Об обязательном социальном страховании от несчастных случаев на производстве и профессиональных заболеваний» и статьи 12 и 13 Федерального закона «О полиции» уголовная ответственность, предусмотренная за неуплату налогов и сборов, распространена также на случаи неуплаты страховых взносов</vt:lpstr>
      <vt:lpstr>    </vt:lpstr>
      <vt:lpstr>    </vt:lpstr>
      <vt:lpstr>    И еще о банках…  </vt:lpstr>
      <vt:lpstr>Адрес юридического лица должен быть указан в Едином государственном реестре юридических лиц</vt:lpstr>
      <vt:lpstr> Юридическое лицо несет риск последствий неполучения юридически значимых сообщений, доставленных по адресу, указанному в едином государственном реестре юридических лиц, а также риск отсутствия по указанному адресу своего органа или представителя.   Пункт 3 статьи 54 ГК РФ </vt:lpstr>
      <vt:lpstr> Сообщения, доставленные по адресу, указанному в едином государственном реестре юридических лиц, считаются полученными юридическим лицом, даже если оно не находится по указанному адресу  Пункт 3 статьи 54 ГК РФ </vt:lpstr>
      <vt:lpstr>  ФНС может проверить достоверность сведений, включенных в ЕГРЮЛ:  Директор – 5 юр. лиц Участники – 10 юр. лиц Адрес – 10 юр. лиц Директор – дисквалификация и другие </vt:lpstr>
      <vt:lpstr>  С 1 сентября 2017 года вступили  в силу новые основания для исключения юридических лиц из ЕГРЮЛ по решению регистрирующего органа (ФНС).   Одно из них: б) наличие в едином государственном реестре юридических лиц сведений, в отношении которых внесена запись об их недостоверности, в течение более чем шести месяцев с момента внесения такой записи.   </vt:lpstr>
      <vt:lpstr> Статья 5.27. Нарушение трудового законодательства и иных нормативных правовых актов, содержащих нормы трудового права  КоАП РФ   </vt:lpstr>
      <vt:lpstr>                 Ответственность</vt:lpstr>
      <vt:lpstr>                 Ответственность</vt:lpstr>
      <vt:lpstr>                 Ответственность</vt:lpstr>
      <vt:lpstr>                 Персональные данные</vt:lpstr>
      <vt:lpstr>Презентация PowerPoint</vt:lpstr>
      <vt:lpstr>Пер                Персональные данные</vt:lpstr>
      <vt:lpstr>Презентация PowerPoint</vt:lpstr>
      <vt:lpstr>Персональные данные  - ответственность</vt:lpstr>
      <vt:lpstr>Персональные данные  - ответственность</vt:lpstr>
      <vt:lpstr>Персональные данные  - ответственность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(Arial, 28 pt)  Город, дата (Arial, 16 pt)</dc:title>
  <dc:creator>Irina Myachina</dc:creator>
  <cp:lastModifiedBy>владимир харченко</cp:lastModifiedBy>
  <cp:revision>352</cp:revision>
  <cp:lastPrinted>2017-10-24T06:31:41Z</cp:lastPrinted>
  <dcterms:created xsi:type="dcterms:W3CDTF">2009-09-07T16:23:55Z</dcterms:created>
  <dcterms:modified xsi:type="dcterms:W3CDTF">2017-12-15T04:33:08Z</dcterms:modified>
</cp:coreProperties>
</file>